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sldIdLst>
    <p:sldId id="256" r:id="rId2"/>
    <p:sldId id="257" r:id="rId3"/>
    <p:sldId id="258" r:id="rId4"/>
    <p:sldId id="259" r:id="rId5"/>
    <p:sldId id="260" r:id="rId6"/>
    <p:sldId id="269" r:id="rId7"/>
    <p:sldId id="271" r:id="rId8"/>
    <p:sldId id="270" r:id="rId9"/>
    <p:sldId id="272" r:id="rId10"/>
    <p:sldId id="262" r:id="rId11"/>
    <p:sldId id="263" r:id="rId12"/>
    <p:sldId id="264" r:id="rId13"/>
    <p:sldId id="265" r:id="rId14"/>
    <p:sldId id="266" r:id="rId15"/>
    <p:sldId id="267" r:id="rId16"/>
    <p:sldId id="268" r:id="rId1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0" d="100"/>
          <a:sy n="80" d="100"/>
        </p:scale>
        <p:origin x="-1445"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FF5028A-8F79-4F86-9DAC-1682C2D53A24}"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ru-RU"/>
        </a:p>
      </dgm:t>
    </dgm:pt>
    <dgm:pt modelId="{EFDD6CC2-4C82-4E57-B4FD-B0870807FBB2}">
      <dgm:prSet/>
      <dgm:spPr/>
      <dgm:t>
        <a:bodyPr/>
        <a:lstStyle/>
        <a:p>
          <a:pPr rtl="0"/>
          <a:r>
            <a:rPr lang="kk-KZ" dirty="0" smtClean="0"/>
            <a:t>Жинақтауға әсер ететін негізгі факторлар:</a:t>
          </a:r>
          <a:endParaRPr lang="ru-RU" dirty="0"/>
        </a:p>
      </dgm:t>
    </dgm:pt>
    <dgm:pt modelId="{98FEEE43-771F-4FC7-9DE8-72C69066072D}" type="parTrans" cxnId="{3D15D030-FFCA-489F-A07D-97B144E1E32A}">
      <dgm:prSet/>
      <dgm:spPr/>
      <dgm:t>
        <a:bodyPr/>
        <a:lstStyle/>
        <a:p>
          <a:endParaRPr lang="ru-RU"/>
        </a:p>
      </dgm:t>
    </dgm:pt>
    <dgm:pt modelId="{9672BE0F-8534-42B8-BF42-9108A228B485}" type="sibTrans" cxnId="{3D15D030-FFCA-489F-A07D-97B144E1E32A}">
      <dgm:prSet/>
      <dgm:spPr/>
      <dgm:t>
        <a:bodyPr/>
        <a:lstStyle/>
        <a:p>
          <a:endParaRPr lang="ru-RU"/>
        </a:p>
      </dgm:t>
    </dgm:pt>
    <dgm:pt modelId="{2475888B-9576-4341-8005-72EFF4D77AFB}">
      <dgm:prSet/>
      <dgm:spPr/>
      <dgm:t>
        <a:bodyPr/>
        <a:lstStyle/>
        <a:p>
          <a:pPr rtl="0"/>
          <a:r>
            <a:rPr lang="kk-KZ" dirty="0" smtClean="0"/>
            <a:t>1) картаның арнауы;</a:t>
          </a:r>
          <a:endParaRPr lang="ru-RU" dirty="0"/>
        </a:p>
      </dgm:t>
    </dgm:pt>
    <dgm:pt modelId="{C6F59E7A-29CA-451E-8604-3255BD33FB3C}" type="parTrans" cxnId="{4511697E-C987-4BDA-A254-540B4C32F4DD}">
      <dgm:prSet/>
      <dgm:spPr/>
      <dgm:t>
        <a:bodyPr/>
        <a:lstStyle/>
        <a:p>
          <a:endParaRPr lang="ru-RU"/>
        </a:p>
      </dgm:t>
    </dgm:pt>
    <dgm:pt modelId="{59D5616F-1244-4426-A00F-F7E7C5327DCD}" type="sibTrans" cxnId="{4511697E-C987-4BDA-A254-540B4C32F4DD}">
      <dgm:prSet/>
      <dgm:spPr/>
      <dgm:t>
        <a:bodyPr/>
        <a:lstStyle/>
        <a:p>
          <a:endParaRPr lang="ru-RU"/>
        </a:p>
      </dgm:t>
    </dgm:pt>
    <dgm:pt modelId="{FECA1789-693D-4716-ADCF-A6A8C495459B}">
      <dgm:prSet/>
      <dgm:spPr/>
      <dgm:t>
        <a:bodyPr/>
        <a:lstStyle/>
        <a:p>
          <a:pPr rtl="0"/>
          <a:r>
            <a:rPr lang="kk-KZ" dirty="0" smtClean="0"/>
            <a:t>2) картаның тақырыбы;</a:t>
          </a:r>
          <a:endParaRPr lang="ru-RU" dirty="0"/>
        </a:p>
      </dgm:t>
    </dgm:pt>
    <dgm:pt modelId="{7B91ECC2-CA31-4F96-A716-F08DF3082069}" type="parTrans" cxnId="{B0724A15-4BD0-4646-84C3-29F4BB87F215}">
      <dgm:prSet/>
      <dgm:spPr/>
      <dgm:t>
        <a:bodyPr/>
        <a:lstStyle/>
        <a:p>
          <a:endParaRPr lang="ru-RU"/>
        </a:p>
      </dgm:t>
    </dgm:pt>
    <dgm:pt modelId="{9701F08E-B1C0-48ED-B5FB-54BCC6B2BB58}" type="sibTrans" cxnId="{B0724A15-4BD0-4646-84C3-29F4BB87F215}">
      <dgm:prSet/>
      <dgm:spPr/>
      <dgm:t>
        <a:bodyPr/>
        <a:lstStyle/>
        <a:p>
          <a:endParaRPr lang="ru-RU"/>
        </a:p>
      </dgm:t>
    </dgm:pt>
    <dgm:pt modelId="{B5698A2A-B6A6-41A9-AD08-D2F2A76C2B0C}">
      <dgm:prSet/>
      <dgm:spPr/>
      <dgm:t>
        <a:bodyPr/>
        <a:lstStyle/>
        <a:p>
          <a:pPr rtl="0"/>
          <a:r>
            <a:rPr lang="kk-KZ" dirty="0" smtClean="0"/>
            <a:t>3) картаның масштабы (арнауына байланысты);</a:t>
          </a:r>
          <a:endParaRPr lang="ru-RU" dirty="0"/>
        </a:p>
      </dgm:t>
    </dgm:pt>
    <dgm:pt modelId="{85AE9E1D-51B3-4C7D-AAAB-18F121DCCAB9}" type="parTrans" cxnId="{9DC0D533-37EA-49C0-AB0D-4308BE27CA55}">
      <dgm:prSet/>
      <dgm:spPr/>
      <dgm:t>
        <a:bodyPr/>
        <a:lstStyle/>
        <a:p>
          <a:endParaRPr lang="ru-RU"/>
        </a:p>
      </dgm:t>
    </dgm:pt>
    <dgm:pt modelId="{CB4EF7FE-E7AA-4F31-A967-D63FBF6A3965}" type="sibTrans" cxnId="{9DC0D533-37EA-49C0-AB0D-4308BE27CA55}">
      <dgm:prSet/>
      <dgm:spPr/>
      <dgm:t>
        <a:bodyPr/>
        <a:lstStyle/>
        <a:p>
          <a:endParaRPr lang="ru-RU"/>
        </a:p>
      </dgm:t>
    </dgm:pt>
    <dgm:pt modelId="{1EED26EC-2FE3-4800-9A20-BDDC86A43AEE}">
      <dgm:prSet/>
      <dgm:spPr/>
      <dgm:t>
        <a:bodyPr/>
        <a:lstStyle/>
        <a:p>
          <a:pPr rtl="0"/>
          <a:r>
            <a:rPr lang="kk-KZ" dirty="0" smtClean="0"/>
            <a:t>4) картаның нақты картографиялық ерекшеліктері.</a:t>
          </a:r>
          <a:endParaRPr lang="ru-RU" dirty="0"/>
        </a:p>
      </dgm:t>
    </dgm:pt>
    <dgm:pt modelId="{8A7F15CD-2786-489C-AE13-5292F3865E1A}" type="parTrans" cxnId="{1A518065-AE75-4224-9447-6B6DA70BD297}">
      <dgm:prSet/>
      <dgm:spPr/>
      <dgm:t>
        <a:bodyPr/>
        <a:lstStyle/>
        <a:p>
          <a:endParaRPr lang="ru-RU"/>
        </a:p>
      </dgm:t>
    </dgm:pt>
    <dgm:pt modelId="{A3F64E1A-EFD6-42A6-9174-35BE1F0EAC93}" type="sibTrans" cxnId="{1A518065-AE75-4224-9447-6B6DA70BD297}">
      <dgm:prSet/>
      <dgm:spPr/>
      <dgm:t>
        <a:bodyPr/>
        <a:lstStyle/>
        <a:p>
          <a:endParaRPr lang="ru-RU"/>
        </a:p>
      </dgm:t>
    </dgm:pt>
    <dgm:pt modelId="{58678319-8D9A-480A-B8C1-2BE54E20E32B}" type="pres">
      <dgm:prSet presAssocID="{CFF5028A-8F79-4F86-9DAC-1682C2D53A24}" presName="linear" presStyleCnt="0">
        <dgm:presLayoutVars>
          <dgm:animLvl val="lvl"/>
          <dgm:resizeHandles val="exact"/>
        </dgm:presLayoutVars>
      </dgm:prSet>
      <dgm:spPr/>
      <dgm:t>
        <a:bodyPr/>
        <a:lstStyle/>
        <a:p>
          <a:endParaRPr lang="ru-RU"/>
        </a:p>
      </dgm:t>
    </dgm:pt>
    <dgm:pt modelId="{13F4792D-FD44-4BCA-9173-339CA9C1CF12}" type="pres">
      <dgm:prSet presAssocID="{EFDD6CC2-4C82-4E57-B4FD-B0870807FBB2}" presName="parentText" presStyleLbl="node1" presStyleIdx="0" presStyleCnt="5">
        <dgm:presLayoutVars>
          <dgm:chMax val="0"/>
          <dgm:bulletEnabled val="1"/>
        </dgm:presLayoutVars>
      </dgm:prSet>
      <dgm:spPr/>
      <dgm:t>
        <a:bodyPr/>
        <a:lstStyle/>
        <a:p>
          <a:endParaRPr lang="ru-RU"/>
        </a:p>
      </dgm:t>
    </dgm:pt>
    <dgm:pt modelId="{6C0A7D42-7CA0-4288-8D20-AAFD40AD6812}" type="pres">
      <dgm:prSet presAssocID="{9672BE0F-8534-42B8-BF42-9108A228B485}" presName="spacer" presStyleCnt="0"/>
      <dgm:spPr/>
    </dgm:pt>
    <dgm:pt modelId="{60135358-A8F5-45E9-8EBF-D08B084B4975}" type="pres">
      <dgm:prSet presAssocID="{2475888B-9576-4341-8005-72EFF4D77AFB}" presName="parentText" presStyleLbl="node1" presStyleIdx="1" presStyleCnt="5">
        <dgm:presLayoutVars>
          <dgm:chMax val="0"/>
          <dgm:bulletEnabled val="1"/>
        </dgm:presLayoutVars>
      </dgm:prSet>
      <dgm:spPr/>
      <dgm:t>
        <a:bodyPr/>
        <a:lstStyle/>
        <a:p>
          <a:endParaRPr lang="ru-RU"/>
        </a:p>
      </dgm:t>
    </dgm:pt>
    <dgm:pt modelId="{79AA5103-EA0D-4F01-AC5A-E18A31A96BBB}" type="pres">
      <dgm:prSet presAssocID="{59D5616F-1244-4426-A00F-F7E7C5327DCD}" presName="spacer" presStyleCnt="0"/>
      <dgm:spPr/>
    </dgm:pt>
    <dgm:pt modelId="{E72923BC-56B2-47B3-AAF6-DD82D3DA94F9}" type="pres">
      <dgm:prSet presAssocID="{FECA1789-693D-4716-ADCF-A6A8C495459B}" presName="parentText" presStyleLbl="node1" presStyleIdx="2" presStyleCnt="5">
        <dgm:presLayoutVars>
          <dgm:chMax val="0"/>
          <dgm:bulletEnabled val="1"/>
        </dgm:presLayoutVars>
      </dgm:prSet>
      <dgm:spPr/>
      <dgm:t>
        <a:bodyPr/>
        <a:lstStyle/>
        <a:p>
          <a:endParaRPr lang="ru-RU"/>
        </a:p>
      </dgm:t>
    </dgm:pt>
    <dgm:pt modelId="{82684DD7-FB3B-43E1-8026-39412A92C5CD}" type="pres">
      <dgm:prSet presAssocID="{9701F08E-B1C0-48ED-B5FB-54BCC6B2BB58}" presName="spacer" presStyleCnt="0"/>
      <dgm:spPr/>
    </dgm:pt>
    <dgm:pt modelId="{30873CB2-57FD-4646-AE0C-86E76C15BD64}" type="pres">
      <dgm:prSet presAssocID="{B5698A2A-B6A6-41A9-AD08-D2F2A76C2B0C}" presName="parentText" presStyleLbl="node1" presStyleIdx="3" presStyleCnt="5">
        <dgm:presLayoutVars>
          <dgm:chMax val="0"/>
          <dgm:bulletEnabled val="1"/>
        </dgm:presLayoutVars>
      </dgm:prSet>
      <dgm:spPr/>
      <dgm:t>
        <a:bodyPr/>
        <a:lstStyle/>
        <a:p>
          <a:endParaRPr lang="ru-RU"/>
        </a:p>
      </dgm:t>
    </dgm:pt>
    <dgm:pt modelId="{6FA4B17A-18EA-48D3-B3BD-BA653A2761D7}" type="pres">
      <dgm:prSet presAssocID="{CB4EF7FE-E7AA-4F31-A967-D63FBF6A3965}" presName="spacer" presStyleCnt="0"/>
      <dgm:spPr/>
    </dgm:pt>
    <dgm:pt modelId="{DD6CE40C-488F-428D-8313-2A02C1FBA1BF}" type="pres">
      <dgm:prSet presAssocID="{1EED26EC-2FE3-4800-9A20-BDDC86A43AEE}" presName="parentText" presStyleLbl="node1" presStyleIdx="4" presStyleCnt="5">
        <dgm:presLayoutVars>
          <dgm:chMax val="0"/>
          <dgm:bulletEnabled val="1"/>
        </dgm:presLayoutVars>
      </dgm:prSet>
      <dgm:spPr/>
      <dgm:t>
        <a:bodyPr/>
        <a:lstStyle/>
        <a:p>
          <a:endParaRPr lang="ru-RU"/>
        </a:p>
      </dgm:t>
    </dgm:pt>
  </dgm:ptLst>
  <dgm:cxnLst>
    <dgm:cxn modelId="{3D15D030-FFCA-489F-A07D-97B144E1E32A}" srcId="{CFF5028A-8F79-4F86-9DAC-1682C2D53A24}" destId="{EFDD6CC2-4C82-4E57-B4FD-B0870807FBB2}" srcOrd="0" destOrd="0" parTransId="{98FEEE43-771F-4FC7-9DE8-72C69066072D}" sibTransId="{9672BE0F-8534-42B8-BF42-9108A228B485}"/>
    <dgm:cxn modelId="{1A518065-AE75-4224-9447-6B6DA70BD297}" srcId="{CFF5028A-8F79-4F86-9DAC-1682C2D53A24}" destId="{1EED26EC-2FE3-4800-9A20-BDDC86A43AEE}" srcOrd="4" destOrd="0" parTransId="{8A7F15CD-2786-489C-AE13-5292F3865E1A}" sibTransId="{A3F64E1A-EFD6-42A6-9174-35BE1F0EAC93}"/>
    <dgm:cxn modelId="{7CB64D4E-33CB-4827-BF06-726E60DCE98F}" type="presOf" srcId="{EFDD6CC2-4C82-4E57-B4FD-B0870807FBB2}" destId="{13F4792D-FD44-4BCA-9173-339CA9C1CF12}" srcOrd="0" destOrd="0" presId="urn:microsoft.com/office/officeart/2005/8/layout/vList2"/>
    <dgm:cxn modelId="{0766AEDA-374B-4C09-9CD1-48C7FCB94776}" type="presOf" srcId="{1EED26EC-2FE3-4800-9A20-BDDC86A43AEE}" destId="{DD6CE40C-488F-428D-8313-2A02C1FBA1BF}" srcOrd="0" destOrd="0" presId="urn:microsoft.com/office/officeart/2005/8/layout/vList2"/>
    <dgm:cxn modelId="{C54180CC-1C18-41E6-85F5-0C4F016AA9CF}" type="presOf" srcId="{B5698A2A-B6A6-41A9-AD08-D2F2A76C2B0C}" destId="{30873CB2-57FD-4646-AE0C-86E76C15BD64}" srcOrd="0" destOrd="0" presId="urn:microsoft.com/office/officeart/2005/8/layout/vList2"/>
    <dgm:cxn modelId="{872B0046-38AD-452A-B576-32837BBF594C}" type="presOf" srcId="{2475888B-9576-4341-8005-72EFF4D77AFB}" destId="{60135358-A8F5-45E9-8EBF-D08B084B4975}" srcOrd="0" destOrd="0" presId="urn:microsoft.com/office/officeart/2005/8/layout/vList2"/>
    <dgm:cxn modelId="{60984495-62A8-4D08-B5AD-533DBE57F4AF}" type="presOf" srcId="{CFF5028A-8F79-4F86-9DAC-1682C2D53A24}" destId="{58678319-8D9A-480A-B8C1-2BE54E20E32B}" srcOrd="0" destOrd="0" presId="urn:microsoft.com/office/officeart/2005/8/layout/vList2"/>
    <dgm:cxn modelId="{559864FF-2422-47C7-93C6-997BB5261B34}" type="presOf" srcId="{FECA1789-693D-4716-ADCF-A6A8C495459B}" destId="{E72923BC-56B2-47B3-AAF6-DD82D3DA94F9}" srcOrd="0" destOrd="0" presId="urn:microsoft.com/office/officeart/2005/8/layout/vList2"/>
    <dgm:cxn modelId="{4511697E-C987-4BDA-A254-540B4C32F4DD}" srcId="{CFF5028A-8F79-4F86-9DAC-1682C2D53A24}" destId="{2475888B-9576-4341-8005-72EFF4D77AFB}" srcOrd="1" destOrd="0" parTransId="{C6F59E7A-29CA-451E-8604-3255BD33FB3C}" sibTransId="{59D5616F-1244-4426-A00F-F7E7C5327DCD}"/>
    <dgm:cxn modelId="{B0724A15-4BD0-4646-84C3-29F4BB87F215}" srcId="{CFF5028A-8F79-4F86-9DAC-1682C2D53A24}" destId="{FECA1789-693D-4716-ADCF-A6A8C495459B}" srcOrd="2" destOrd="0" parTransId="{7B91ECC2-CA31-4F96-A716-F08DF3082069}" sibTransId="{9701F08E-B1C0-48ED-B5FB-54BCC6B2BB58}"/>
    <dgm:cxn modelId="{9DC0D533-37EA-49C0-AB0D-4308BE27CA55}" srcId="{CFF5028A-8F79-4F86-9DAC-1682C2D53A24}" destId="{B5698A2A-B6A6-41A9-AD08-D2F2A76C2B0C}" srcOrd="3" destOrd="0" parTransId="{85AE9E1D-51B3-4C7D-AAAB-18F121DCCAB9}" sibTransId="{CB4EF7FE-E7AA-4F31-A967-D63FBF6A3965}"/>
    <dgm:cxn modelId="{3C288696-43CF-4A14-A0F5-839F8A56CB08}" type="presParOf" srcId="{58678319-8D9A-480A-B8C1-2BE54E20E32B}" destId="{13F4792D-FD44-4BCA-9173-339CA9C1CF12}" srcOrd="0" destOrd="0" presId="urn:microsoft.com/office/officeart/2005/8/layout/vList2"/>
    <dgm:cxn modelId="{2A8C2ADB-B26A-4D9D-8126-98F2EF0C74DF}" type="presParOf" srcId="{58678319-8D9A-480A-B8C1-2BE54E20E32B}" destId="{6C0A7D42-7CA0-4288-8D20-AAFD40AD6812}" srcOrd="1" destOrd="0" presId="urn:microsoft.com/office/officeart/2005/8/layout/vList2"/>
    <dgm:cxn modelId="{951A040B-C426-486C-8F0D-6D30BC2FA05A}" type="presParOf" srcId="{58678319-8D9A-480A-B8C1-2BE54E20E32B}" destId="{60135358-A8F5-45E9-8EBF-D08B084B4975}" srcOrd="2" destOrd="0" presId="urn:microsoft.com/office/officeart/2005/8/layout/vList2"/>
    <dgm:cxn modelId="{7D57F7D8-7F14-42F3-975C-EC6BBD2AB9A0}" type="presParOf" srcId="{58678319-8D9A-480A-B8C1-2BE54E20E32B}" destId="{79AA5103-EA0D-4F01-AC5A-E18A31A96BBB}" srcOrd="3" destOrd="0" presId="urn:microsoft.com/office/officeart/2005/8/layout/vList2"/>
    <dgm:cxn modelId="{4733F88F-9991-4F69-8686-AFB997C0DFAD}" type="presParOf" srcId="{58678319-8D9A-480A-B8C1-2BE54E20E32B}" destId="{E72923BC-56B2-47B3-AAF6-DD82D3DA94F9}" srcOrd="4" destOrd="0" presId="urn:microsoft.com/office/officeart/2005/8/layout/vList2"/>
    <dgm:cxn modelId="{0FF1CD1F-D04F-42BD-A4F4-16DB6C1F8FA8}" type="presParOf" srcId="{58678319-8D9A-480A-B8C1-2BE54E20E32B}" destId="{82684DD7-FB3B-43E1-8026-39412A92C5CD}" srcOrd="5" destOrd="0" presId="urn:microsoft.com/office/officeart/2005/8/layout/vList2"/>
    <dgm:cxn modelId="{5B0B1C05-248A-4E9E-8719-E37A7F7FCE74}" type="presParOf" srcId="{58678319-8D9A-480A-B8C1-2BE54E20E32B}" destId="{30873CB2-57FD-4646-AE0C-86E76C15BD64}" srcOrd="6" destOrd="0" presId="urn:microsoft.com/office/officeart/2005/8/layout/vList2"/>
    <dgm:cxn modelId="{5F4AE814-65A5-4496-AC63-A5CC4FD54980}" type="presParOf" srcId="{58678319-8D9A-480A-B8C1-2BE54E20E32B}" destId="{6FA4B17A-18EA-48D3-B3BD-BA653A2761D7}" srcOrd="7" destOrd="0" presId="urn:microsoft.com/office/officeart/2005/8/layout/vList2"/>
    <dgm:cxn modelId="{1AF7C422-2F28-4CAD-B07B-7BD7C9907F84}" type="presParOf" srcId="{58678319-8D9A-480A-B8C1-2BE54E20E32B}" destId="{DD6CE40C-488F-428D-8313-2A02C1FBA1BF}"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F4792D-FD44-4BCA-9173-339CA9C1CF12}">
      <dsp:nvSpPr>
        <dsp:cNvPr id="0" name=""/>
        <dsp:cNvSpPr/>
      </dsp:nvSpPr>
      <dsp:spPr>
        <a:xfrm>
          <a:off x="0" y="592221"/>
          <a:ext cx="8208912" cy="60840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rtl="0">
            <a:lnSpc>
              <a:spcPct val="90000"/>
            </a:lnSpc>
            <a:spcBef>
              <a:spcPct val="0"/>
            </a:spcBef>
            <a:spcAft>
              <a:spcPct val="35000"/>
            </a:spcAft>
          </a:pPr>
          <a:r>
            <a:rPr lang="kk-KZ" sz="2600" kern="1200" dirty="0" smtClean="0"/>
            <a:t>Жинақтауға әсер ететін негізгі факторлар:</a:t>
          </a:r>
          <a:endParaRPr lang="ru-RU" sz="2600" kern="1200" dirty="0"/>
        </a:p>
      </dsp:txBody>
      <dsp:txXfrm>
        <a:off x="29700" y="621921"/>
        <a:ext cx="8149512" cy="549000"/>
      </dsp:txXfrm>
    </dsp:sp>
    <dsp:sp modelId="{60135358-A8F5-45E9-8EBF-D08B084B4975}">
      <dsp:nvSpPr>
        <dsp:cNvPr id="0" name=""/>
        <dsp:cNvSpPr/>
      </dsp:nvSpPr>
      <dsp:spPr>
        <a:xfrm>
          <a:off x="0" y="1275501"/>
          <a:ext cx="8208912" cy="60840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rtl="0">
            <a:lnSpc>
              <a:spcPct val="90000"/>
            </a:lnSpc>
            <a:spcBef>
              <a:spcPct val="0"/>
            </a:spcBef>
            <a:spcAft>
              <a:spcPct val="35000"/>
            </a:spcAft>
          </a:pPr>
          <a:r>
            <a:rPr lang="kk-KZ" sz="2600" kern="1200" dirty="0" smtClean="0"/>
            <a:t>1) картаның арнауы;</a:t>
          </a:r>
          <a:endParaRPr lang="ru-RU" sz="2600" kern="1200" dirty="0"/>
        </a:p>
      </dsp:txBody>
      <dsp:txXfrm>
        <a:off x="29700" y="1305201"/>
        <a:ext cx="8149512" cy="549000"/>
      </dsp:txXfrm>
    </dsp:sp>
    <dsp:sp modelId="{E72923BC-56B2-47B3-AAF6-DD82D3DA94F9}">
      <dsp:nvSpPr>
        <dsp:cNvPr id="0" name=""/>
        <dsp:cNvSpPr/>
      </dsp:nvSpPr>
      <dsp:spPr>
        <a:xfrm>
          <a:off x="0" y="1958781"/>
          <a:ext cx="8208912" cy="60840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rtl="0">
            <a:lnSpc>
              <a:spcPct val="90000"/>
            </a:lnSpc>
            <a:spcBef>
              <a:spcPct val="0"/>
            </a:spcBef>
            <a:spcAft>
              <a:spcPct val="35000"/>
            </a:spcAft>
          </a:pPr>
          <a:r>
            <a:rPr lang="kk-KZ" sz="2600" kern="1200" dirty="0" smtClean="0"/>
            <a:t>2) картаның тақырыбы;</a:t>
          </a:r>
          <a:endParaRPr lang="ru-RU" sz="2600" kern="1200" dirty="0"/>
        </a:p>
      </dsp:txBody>
      <dsp:txXfrm>
        <a:off x="29700" y="1988481"/>
        <a:ext cx="8149512" cy="549000"/>
      </dsp:txXfrm>
    </dsp:sp>
    <dsp:sp modelId="{30873CB2-57FD-4646-AE0C-86E76C15BD64}">
      <dsp:nvSpPr>
        <dsp:cNvPr id="0" name=""/>
        <dsp:cNvSpPr/>
      </dsp:nvSpPr>
      <dsp:spPr>
        <a:xfrm>
          <a:off x="0" y="2642061"/>
          <a:ext cx="8208912" cy="60840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rtl="0">
            <a:lnSpc>
              <a:spcPct val="90000"/>
            </a:lnSpc>
            <a:spcBef>
              <a:spcPct val="0"/>
            </a:spcBef>
            <a:spcAft>
              <a:spcPct val="35000"/>
            </a:spcAft>
          </a:pPr>
          <a:r>
            <a:rPr lang="kk-KZ" sz="2600" kern="1200" dirty="0" smtClean="0"/>
            <a:t>3) картаның масштабы (арнауына байланысты);</a:t>
          </a:r>
          <a:endParaRPr lang="ru-RU" sz="2600" kern="1200" dirty="0"/>
        </a:p>
      </dsp:txBody>
      <dsp:txXfrm>
        <a:off x="29700" y="2671761"/>
        <a:ext cx="8149512" cy="549000"/>
      </dsp:txXfrm>
    </dsp:sp>
    <dsp:sp modelId="{DD6CE40C-488F-428D-8313-2A02C1FBA1BF}">
      <dsp:nvSpPr>
        <dsp:cNvPr id="0" name=""/>
        <dsp:cNvSpPr/>
      </dsp:nvSpPr>
      <dsp:spPr>
        <a:xfrm>
          <a:off x="0" y="3325341"/>
          <a:ext cx="8208912" cy="60840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rtl="0">
            <a:lnSpc>
              <a:spcPct val="90000"/>
            </a:lnSpc>
            <a:spcBef>
              <a:spcPct val="0"/>
            </a:spcBef>
            <a:spcAft>
              <a:spcPct val="35000"/>
            </a:spcAft>
          </a:pPr>
          <a:r>
            <a:rPr lang="kk-KZ" sz="2600" kern="1200" dirty="0" smtClean="0"/>
            <a:t>4) картаның нақты картографиялық ерекшеліктері.</a:t>
          </a:r>
          <a:endParaRPr lang="ru-RU" sz="2600" kern="1200" dirty="0"/>
        </a:p>
      </dsp:txBody>
      <dsp:txXfrm>
        <a:off x="29700" y="3355041"/>
        <a:ext cx="8149512" cy="54900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2">
        <a:schemeClr val="bg2"/>
      </p:bgRef>
    </p:bg>
    <p:spTree>
      <p:nvGrpSpPr>
        <p:cNvPr id="1" name=""/>
        <p:cNvGrpSpPr/>
        <p:nvPr/>
      </p:nvGrpSpPr>
      <p:grpSpPr>
        <a:xfrm>
          <a:off x="0" y="0"/>
          <a:ext cx="0" cy="0"/>
          <a:chOff x="0" y="0"/>
          <a:chExt cx="0" cy="0"/>
        </a:xfrm>
      </p:grpSpPr>
      <p:sp>
        <p:nvSpPr>
          <p:cNvPr id="7" name="Полилиния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8" name="Полилиния 7"/>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Заголовок 8"/>
          <p:cNvSpPr>
            <a:spLocks noGrp="1"/>
          </p:cNvSpPr>
          <p:nvPr>
            <p:ph type="ctrTitle"/>
          </p:nvPr>
        </p:nvSpPr>
        <p:spPr>
          <a:xfrm>
            <a:off x="429064" y="3337560"/>
            <a:ext cx="6480048" cy="2301240"/>
          </a:xfrm>
        </p:spPr>
        <p:txBody>
          <a:bodyPr rIns="45720"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Дата 29"/>
          <p:cNvSpPr>
            <a:spLocks noGrp="1"/>
          </p:cNvSpPr>
          <p:nvPr>
            <p:ph type="dt" sz="half" idx="10"/>
          </p:nvPr>
        </p:nvSpPr>
        <p:spPr/>
        <p:txBody>
          <a:bodyPr/>
          <a:lstStyle/>
          <a:p>
            <a:fld id="{4883A157-47B8-4A50-BFC7-CA95DB760CCE}" type="datetimeFigureOut">
              <a:rPr lang="ru-RU" smtClean="0"/>
              <a:t>07.03.2022</a:t>
            </a:fld>
            <a:endParaRPr lang="ru-RU"/>
          </a:p>
        </p:txBody>
      </p:sp>
      <p:sp>
        <p:nvSpPr>
          <p:cNvPr id="19" name="Нижний колонтитул 18"/>
          <p:cNvSpPr>
            <a:spLocks noGrp="1"/>
          </p:cNvSpPr>
          <p:nvPr>
            <p:ph type="ftr" sz="quarter" idx="11"/>
          </p:nvPr>
        </p:nvSpPr>
        <p:spPr/>
        <p:txBody>
          <a:bodyPr/>
          <a:lstStyle/>
          <a:p>
            <a:endParaRPr lang="ru-RU"/>
          </a:p>
        </p:txBody>
      </p:sp>
      <p:sp>
        <p:nvSpPr>
          <p:cNvPr id="27" name="Номер слайда 26"/>
          <p:cNvSpPr>
            <a:spLocks noGrp="1"/>
          </p:cNvSpPr>
          <p:nvPr>
            <p:ph type="sldNum" sz="quarter" idx="12"/>
          </p:nvPr>
        </p:nvSpPr>
        <p:spPr/>
        <p:txBody>
          <a:bodyPr/>
          <a:lstStyle/>
          <a:p>
            <a:fld id="{B717886B-0DBF-4229-9B68-9C1C242616BE}" type="slidenum">
              <a:rPr lang="ru-RU" smtClean="0"/>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lgn="l">
              <a:defRPr/>
            </a:lvl1pPr>
          </a:lstStyle>
          <a:p>
            <a:r>
              <a:rPr kumimoji="0" lang="ru-RU" smtClean="0"/>
              <a:t>Образец заголовка</a:t>
            </a:r>
            <a:endParaRPr kumimoji="0" lang="en-US"/>
          </a:p>
        </p:txBody>
      </p:sp>
      <p:sp>
        <p:nvSpPr>
          <p:cNvPr id="3" name="Объект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4883A157-47B8-4A50-BFC7-CA95DB760CCE}" type="datetimeFigureOut">
              <a:rPr lang="ru-RU" smtClean="0"/>
              <a:t>07.03.2022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717886B-0DBF-4229-9B68-9C1C242616BE}"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7" name="Полилиния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9" name="Полилиния 8"/>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2" name="Заголовок 1"/>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4883A157-47B8-4A50-BFC7-CA95DB760CCE}" type="datetimeFigureOut">
              <a:rPr lang="ru-RU" smtClean="0"/>
              <a:t>07.03.2022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717886B-0DBF-4229-9B68-9C1C242616BE}" type="slidenum">
              <a:rPr lang="ru-RU" smtClean="0"/>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467600" cy="1143000"/>
          </a:xfrm>
        </p:spPr>
        <p:txBody>
          <a:bodyPr/>
          <a:lstStyle/>
          <a:p>
            <a:r>
              <a:rPr kumimoji="0" lang="ru-RU" smtClean="0"/>
              <a:t>Образец заголовка</a:t>
            </a:r>
            <a:endParaRPr kumimoji="0" lang="en-US"/>
          </a:p>
        </p:txBody>
      </p:sp>
      <p:sp>
        <p:nvSpPr>
          <p:cNvPr id="3" name="Объект 2"/>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4883A157-47B8-4A50-BFC7-CA95DB760CCE}" type="datetimeFigureOut">
              <a:rPr lang="ru-RU" smtClean="0"/>
              <a:t>07.03.2022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717886B-0DBF-4229-9B68-9C1C242616BE}"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5486400"/>
            <a:ext cx="4040188"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5486400"/>
            <a:ext cx="4041775"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Объект 4"/>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Объект 5"/>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4883A157-47B8-4A50-BFC7-CA95DB760CCE}" type="datetimeFigureOut">
              <a:rPr lang="ru-RU" smtClean="0"/>
              <a:t>07.03.2022</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717886B-0DBF-4229-9B68-9C1C242616BE}"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320"/>
            <a:ext cx="7470648" cy="1143000"/>
          </a:xfrm>
        </p:spPr>
        <p:txBody>
          <a:bodyPr anchor="ctr"/>
          <a:lstStyle>
            <a:lvl1pPr algn="l">
              <a:defRPr sz="4600"/>
            </a:lvl1pPr>
          </a:lstStyle>
          <a:p>
            <a:r>
              <a:rPr kumimoji="0" lang="ru-RU" smtClean="0"/>
              <a:t>Образец заголовка</a:t>
            </a:r>
            <a:endParaRPr kumimoji="0" lang="en-US"/>
          </a:p>
        </p:txBody>
      </p:sp>
      <p:sp>
        <p:nvSpPr>
          <p:cNvPr id="7" name="Дата 6"/>
          <p:cNvSpPr>
            <a:spLocks noGrp="1"/>
          </p:cNvSpPr>
          <p:nvPr>
            <p:ph type="dt" sz="half" idx="10"/>
          </p:nvPr>
        </p:nvSpPr>
        <p:spPr/>
        <p:txBody>
          <a:bodyPr/>
          <a:lstStyle/>
          <a:p>
            <a:fld id="{4883A157-47B8-4A50-BFC7-CA95DB760CCE}" type="datetimeFigureOut">
              <a:rPr lang="ru-RU" smtClean="0"/>
              <a:t>07.03.2022</a:t>
            </a:fld>
            <a:endParaRPr lang="ru-RU"/>
          </a:p>
        </p:txBody>
      </p:sp>
      <p:sp>
        <p:nvSpPr>
          <p:cNvPr id="8" name="Номер слайда 7"/>
          <p:cNvSpPr>
            <a:spLocks noGrp="1"/>
          </p:cNvSpPr>
          <p:nvPr>
            <p:ph type="sldNum" sz="quarter" idx="11"/>
          </p:nvPr>
        </p:nvSpPr>
        <p:spPr/>
        <p:txBody>
          <a:bodyPr/>
          <a:lstStyle/>
          <a:p>
            <a:fld id="{B717886B-0DBF-4229-9B68-9C1C242616BE}" type="slidenum">
              <a:rPr lang="ru-RU" smtClean="0"/>
              <a:t>‹#›</a:t>
            </a:fld>
            <a:endParaRPr lang="ru-RU"/>
          </a:p>
        </p:txBody>
      </p:sp>
      <p:sp>
        <p:nvSpPr>
          <p:cNvPr id="9" name="Нижний колонтитул 8"/>
          <p:cNvSpPr>
            <a:spLocks noGrp="1"/>
          </p:cNvSpPr>
          <p:nvPr>
            <p:ph type="ftr" sz="quarter" idx="12"/>
          </p:nvPr>
        </p:nvSpPr>
        <p:spPr/>
        <p:txBody>
          <a:bodyPr/>
          <a:lstStyle/>
          <a:p>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4883A157-47B8-4A50-BFC7-CA95DB760CCE}" type="datetimeFigureOut">
              <a:rPr lang="ru-RU" smtClean="0"/>
              <a:t>07.03.2022</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717886B-0DBF-4229-9B68-9C1C242616BE}"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Объект 3"/>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4883A157-47B8-4A50-BFC7-CA95DB760CCE}" type="datetimeFigureOut">
              <a:rPr lang="ru-RU" smtClean="0"/>
              <a:t>07.03.2022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156448" y="6422064"/>
            <a:ext cx="762000" cy="365125"/>
          </a:xfrm>
        </p:spPr>
        <p:txBody>
          <a:bodyPr/>
          <a:lstStyle/>
          <a:p>
            <a:fld id="{B717886B-0DBF-4229-9B68-9C1C242616BE}"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lstStyle>
            <a:lvl1pPr marL="0" indent="0">
              <a:buNone/>
              <a:defRPr sz="3200"/>
            </a:lvl1pPr>
          </a:lstStyle>
          <a:p>
            <a:r>
              <a:rPr kumimoji="0" lang="ru-RU" smtClean="0"/>
              <a:t>Вставка рисунка</a:t>
            </a:r>
            <a:endParaRPr kumimoji="0" lang="en-US" dirty="0"/>
          </a:p>
        </p:txBody>
      </p:sp>
      <p:sp>
        <p:nvSpPr>
          <p:cNvPr id="4" name="Текст 3"/>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a:xfrm>
            <a:off x="457200" y="6422064"/>
            <a:ext cx="2133600" cy="365125"/>
          </a:xfrm>
        </p:spPr>
        <p:txBody>
          <a:bodyPr/>
          <a:lstStyle/>
          <a:p>
            <a:fld id="{4883A157-47B8-4A50-BFC7-CA95DB760CCE}" type="datetimeFigureOut">
              <a:rPr lang="ru-RU" smtClean="0"/>
              <a:t>07.03.2022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717886B-0DBF-4229-9B68-9C1C242616BE}"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4883A157-47B8-4A50-BFC7-CA95DB760CCE}" type="datetimeFigureOut">
              <a:rPr lang="ru-RU" smtClean="0"/>
              <a:t>07.03.2022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717886B-0DBF-4229-9B68-9C1C242616BE}"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4883A157-47B8-4A50-BFC7-CA95DB760CCE}" type="datetimeFigureOut">
              <a:rPr lang="ru-RU" smtClean="0"/>
              <a:t>07.03.2022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717886B-0DBF-4229-9B68-9C1C242616BE}"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Полилиния 11"/>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16" name="Полилиния 15"/>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Заголовок 8"/>
          <p:cNvSpPr>
            <a:spLocks noGrp="1"/>
          </p:cNvSpPr>
          <p:nvPr>
            <p:ph type="title"/>
          </p:nvPr>
        </p:nvSpPr>
        <p:spPr>
          <a:xfrm>
            <a:off x="457200" y="274638"/>
            <a:ext cx="7467600" cy="1143000"/>
          </a:xfrm>
          <a:prstGeom prst="rect">
            <a:avLst/>
          </a:prstGeom>
        </p:spPr>
        <p:txBody>
          <a:bodyPr vert="horz" lIns="45720" rIns="45720" anchor="ctr">
            <a:normAutofit/>
          </a:bodyPr>
          <a:lstStyle/>
          <a:p>
            <a:r>
              <a:rPr kumimoji="0" lang="ru-RU" smtClean="0"/>
              <a:t>Образец заголовка</a:t>
            </a:r>
            <a:endParaRPr kumimoji="0" lang="en-US"/>
          </a:p>
        </p:txBody>
      </p:sp>
      <p:sp>
        <p:nvSpPr>
          <p:cNvPr id="30" name="Текст 29"/>
          <p:cNvSpPr>
            <a:spLocks noGrp="1"/>
          </p:cNvSpPr>
          <p:nvPr>
            <p:ph type="body" idx="1"/>
          </p:nvPr>
        </p:nvSpPr>
        <p:spPr>
          <a:xfrm>
            <a:off x="457200" y="1600200"/>
            <a:ext cx="7467600" cy="4525963"/>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457200" y="6422064"/>
            <a:ext cx="2133600" cy="365125"/>
          </a:xfrm>
          <a:prstGeom prst="rect">
            <a:avLst/>
          </a:prstGeom>
        </p:spPr>
        <p:txBody>
          <a:bodyPr vert="horz" bIns="0" anchor="b"/>
          <a:lstStyle>
            <a:lvl1pPr algn="l" eaLnBrk="1" latinLnBrk="0" hangingPunct="1">
              <a:defRPr kumimoji="0" sz="1000">
                <a:solidFill>
                  <a:schemeClr val="tx2">
                    <a:shade val="50000"/>
                  </a:schemeClr>
                </a:solidFill>
              </a:defRPr>
            </a:lvl1pPr>
          </a:lstStyle>
          <a:p>
            <a:fld id="{4883A157-47B8-4A50-BFC7-CA95DB760CCE}" type="datetimeFigureOut">
              <a:rPr lang="ru-RU" smtClean="0"/>
              <a:t>07.03.2022</a:t>
            </a:fld>
            <a:endParaRPr lang="ru-RU"/>
          </a:p>
        </p:txBody>
      </p:sp>
      <p:sp>
        <p:nvSpPr>
          <p:cNvPr id="22" name="Нижний колонтитул 21"/>
          <p:cNvSpPr>
            <a:spLocks noGrp="1"/>
          </p:cNvSpPr>
          <p:nvPr>
            <p:ph type="ftr" sz="quarter" idx="3"/>
          </p:nvPr>
        </p:nvSpPr>
        <p:spPr>
          <a:xfrm>
            <a:off x="3124200" y="6422064"/>
            <a:ext cx="2895600" cy="365125"/>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endParaRPr lang="ru-RU"/>
          </a:p>
        </p:txBody>
      </p:sp>
      <p:sp>
        <p:nvSpPr>
          <p:cNvPr id="18" name="Номер слайда 17"/>
          <p:cNvSpPr>
            <a:spLocks noGrp="1"/>
          </p:cNvSpPr>
          <p:nvPr>
            <p:ph type="sldNum" sz="quarter" idx="4"/>
          </p:nvPr>
        </p:nvSpPr>
        <p:spPr>
          <a:xfrm>
            <a:off x="8153400" y="6422064"/>
            <a:ext cx="762000" cy="365125"/>
          </a:xfrm>
          <a:prstGeom prst="rect">
            <a:avLst/>
          </a:prstGeom>
        </p:spPr>
        <p:txBody>
          <a:bodyPr vert="horz" lIns="0" tIns="0" rIns="0" bIns="0" anchor="b"/>
          <a:lstStyle>
            <a:lvl1pPr algn="r" eaLnBrk="1" latinLnBrk="0" hangingPunct="1">
              <a:defRPr kumimoji="0" sz="1000">
                <a:solidFill>
                  <a:schemeClr val="tx2">
                    <a:shade val="50000"/>
                  </a:schemeClr>
                </a:solidFill>
              </a:defRPr>
            </a:lvl1pPr>
          </a:lstStyle>
          <a:p>
            <a:fld id="{B717886B-0DBF-4229-9B68-9C1C242616BE}" type="slidenum">
              <a:rPr lang="ru-RU" smtClean="0"/>
              <a:t>‹#›</a:t>
            </a:fld>
            <a:endParaRPr lang="ru-RU"/>
          </a:p>
        </p:txBody>
      </p:sp>
    </p:spTree>
  </p:cSld>
  <p:clrMap bg1="dk1" tx1="lt1" bg2="dk2"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rtl="0" eaLnBrk="1" latinLnBrk="0" hangingPunct="1">
        <a:spcBef>
          <a:spcPct val="0"/>
        </a:spcBef>
        <a:buNone/>
        <a:defRPr kumimoji="0" sz="4600" kern="1200">
          <a:solidFill>
            <a:schemeClr val="tx1"/>
          </a:solidFill>
          <a:latin typeface="+mj-lt"/>
          <a:ea typeface="+mj-ea"/>
          <a:cs typeface="+mj-cs"/>
        </a:defRPr>
      </a:lvl1pPr>
    </p:titleStyle>
    <p:body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3568" y="2348880"/>
            <a:ext cx="7759824" cy="2152650"/>
          </a:xfrm>
        </p:spPr>
        <p:txBody>
          <a:bodyPr>
            <a:normAutofit/>
          </a:bodyPr>
          <a:lstStyle/>
          <a:p>
            <a:pPr algn="ctr"/>
            <a:r>
              <a:rPr lang="ru-RU" sz="3600" b="1" dirty="0" smtClean="0">
                <a:solidFill>
                  <a:schemeClr val="tx1"/>
                </a:solidFill>
                <a:latin typeface="Times New Roman" pitchFamily="18" charset="0"/>
                <a:cs typeface="Times New Roman" pitchFamily="18" charset="0"/>
              </a:rPr>
              <a:t>Д</a:t>
            </a:r>
            <a:r>
              <a:rPr lang="kk-KZ" sz="3600" b="1" dirty="0" smtClean="0">
                <a:solidFill>
                  <a:schemeClr val="tx1"/>
                </a:solidFill>
                <a:latin typeface="Times New Roman" pitchFamily="18" charset="0"/>
                <a:cs typeface="Times New Roman" pitchFamily="18" charset="0"/>
              </a:rPr>
              <a:t>әріс 6</a:t>
            </a:r>
            <a:r>
              <a:rPr lang="ru-RU" sz="3600" b="1" dirty="0" smtClean="0">
                <a:solidFill>
                  <a:schemeClr val="tx1"/>
                </a:solidFill>
                <a:latin typeface="Times New Roman" pitchFamily="18" charset="0"/>
                <a:cs typeface="Times New Roman" pitchFamily="18" charset="0"/>
              </a:rPr>
              <a:t/>
            </a:r>
            <a:br>
              <a:rPr lang="ru-RU" sz="3600" b="1" dirty="0" smtClean="0">
                <a:solidFill>
                  <a:schemeClr val="tx1"/>
                </a:solidFill>
                <a:latin typeface="Times New Roman" pitchFamily="18" charset="0"/>
                <a:cs typeface="Times New Roman" pitchFamily="18" charset="0"/>
              </a:rPr>
            </a:br>
            <a:r>
              <a:rPr lang="ru-RU" sz="3600" b="1" dirty="0" err="1" smtClean="0">
                <a:solidFill>
                  <a:schemeClr val="tx1"/>
                </a:solidFill>
                <a:latin typeface="Times New Roman" pitchFamily="18" charset="0"/>
                <a:cs typeface="Times New Roman" pitchFamily="18" charset="0"/>
              </a:rPr>
              <a:t>Картографиялық</a:t>
            </a:r>
            <a:r>
              <a:rPr lang="ru-RU" sz="3600" b="1" dirty="0" smtClean="0">
                <a:solidFill>
                  <a:schemeClr val="tx1"/>
                </a:solidFill>
                <a:latin typeface="Times New Roman" pitchFamily="18" charset="0"/>
                <a:cs typeface="Times New Roman" pitchFamily="18" charset="0"/>
              </a:rPr>
              <a:t> </a:t>
            </a:r>
            <a:r>
              <a:rPr lang="ru-RU" sz="3600" b="1" dirty="0" err="1" smtClean="0">
                <a:solidFill>
                  <a:schemeClr val="tx1"/>
                </a:solidFill>
                <a:latin typeface="Times New Roman" pitchFamily="18" charset="0"/>
                <a:cs typeface="Times New Roman" pitchFamily="18" charset="0"/>
              </a:rPr>
              <a:t>жинақтау</a:t>
            </a:r>
            <a:r>
              <a:rPr lang="ru-RU" sz="3600" b="1" dirty="0" smtClean="0">
                <a:solidFill>
                  <a:schemeClr val="tx1"/>
                </a:solidFill>
                <a:latin typeface="Times New Roman" pitchFamily="18" charset="0"/>
                <a:cs typeface="Times New Roman" pitchFamily="18" charset="0"/>
              </a:rPr>
              <a:t> (генерализация)</a:t>
            </a:r>
            <a:endParaRPr lang="ru-RU" sz="360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68384405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Объект 3"/>
          <p:cNvSpPr>
            <a:spLocks noGrp="1"/>
          </p:cNvSpPr>
          <p:nvPr>
            <p:ph idx="1"/>
          </p:nvPr>
        </p:nvSpPr>
        <p:spPr>
          <a:xfrm>
            <a:off x="467544" y="1052736"/>
            <a:ext cx="8229600" cy="4709160"/>
          </a:xfrm>
        </p:spPr>
        <p:txBody>
          <a:bodyPr/>
          <a:lstStyle/>
          <a:p>
            <a:pPr marL="136525" indent="673100" algn="just">
              <a:buNone/>
            </a:pPr>
            <a:r>
              <a:rPr lang="kk-KZ" dirty="0" smtClean="0">
                <a:latin typeface="Times New Roman" pitchFamily="18" charset="0"/>
                <a:cs typeface="Times New Roman" pitchFamily="18" charset="0"/>
              </a:rPr>
              <a:t>Жинақтау (генерализация) </a:t>
            </a:r>
            <a:r>
              <a:rPr lang="kk-KZ" dirty="0">
                <a:latin typeface="Times New Roman" pitchFamily="18" charset="0"/>
                <a:cs typeface="Times New Roman" pitchFamily="18" charset="0"/>
              </a:rPr>
              <a:t>– ол картадағы объектілердің қасиеттерін және ерекше сипаттамаларын көрсететін таңдау және жалпылау. Жинақтаудың негізгі бағыттары: картографиялық объектілердің контурларын жалпылау, сандық және сапалық түрлерін, объектілерді таңдау, қарапайым объектілердің (түсініктердің) олардың жалпы белгілеріне және ерекше объектілерге ауысуы.</a:t>
            </a:r>
            <a:endParaRPr lang="ru-RU" dirty="0">
              <a:latin typeface="Times New Roman" pitchFamily="18" charset="0"/>
              <a:cs typeface="Times New Roman" pitchFamily="18" charset="0"/>
            </a:endParaRPr>
          </a:p>
          <a:p>
            <a:pPr marL="136525" indent="673100" algn="just"/>
            <a:endParaRPr lang="ru-RU" dirty="0"/>
          </a:p>
        </p:txBody>
      </p:sp>
    </p:spTree>
    <p:extLst>
      <p:ext uri="{BB962C8B-B14F-4D97-AF65-F5344CB8AC3E}">
        <p14:creationId xmlns:p14="http://schemas.microsoft.com/office/powerpoint/2010/main" val="208793678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836712"/>
            <a:ext cx="8219256" cy="5289451"/>
          </a:xfrm>
        </p:spPr>
        <p:txBody>
          <a:bodyPr/>
          <a:lstStyle/>
          <a:p>
            <a:pPr marL="36513" indent="506413" algn="just">
              <a:buNone/>
            </a:pPr>
            <a:r>
              <a:rPr lang="kk-KZ" dirty="0">
                <a:latin typeface="Times New Roman" pitchFamily="18" charset="0"/>
                <a:cs typeface="Times New Roman" pitchFamily="18" charset="0"/>
              </a:rPr>
              <a:t>Жинақтаудың негізі – картада негізгі белгілері бойынша белгілеу, арнауына байланысты типтік түрі мен мінездік ерекшеліктері, тақырыбы және карталардың масштабы.</a:t>
            </a:r>
            <a:endParaRPr lang="ru-RU" dirty="0">
              <a:latin typeface="Times New Roman" pitchFamily="18" charset="0"/>
              <a:cs typeface="Times New Roman" pitchFamily="18" charset="0"/>
            </a:endParaRPr>
          </a:p>
          <a:p>
            <a:pPr marL="36513" indent="592138" algn="just">
              <a:buNone/>
            </a:pPr>
            <a:r>
              <a:rPr lang="kk-KZ" dirty="0">
                <a:latin typeface="Times New Roman" pitchFamily="18" charset="0"/>
                <a:cs typeface="Times New Roman" pitchFamily="18" charset="0"/>
              </a:rPr>
              <a:t>Жинақтау картаның оқып білу мүмкіндігін көбейтеді: Жинақтау нақтыдан абстрактіге, ол зерттеу тәсілінде картаның мағынасын көбейтеді.</a:t>
            </a:r>
            <a:endParaRPr lang="ru-RU" dirty="0">
              <a:latin typeface="Times New Roman" pitchFamily="18" charset="0"/>
              <a:cs typeface="Times New Roman" pitchFamily="18" charset="0"/>
            </a:endParaRPr>
          </a:p>
          <a:p>
            <a:endParaRPr lang="ru-RU" dirty="0"/>
          </a:p>
        </p:txBody>
      </p:sp>
    </p:spTree>
    <p:extLst>
      <p:ext uri="{BB962C8B-B14F-4D97-AF65-F5344CB8AC3E}">
        <p14:creationId xmlns:p14="http://schemas.microsoft.com/office/powerpoint/2010/main" val="308656233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Анара\Desktop\images.jfif"/>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43608" y="764704"/>
            <a:ext cx="6624736" cy="54726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232163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Объект 1"/>
          <p:cNvGraphicFramePr>
            <a:graphicFrameLocks noGrp="1"/>
          </p:cNvGraphicFramePr>
          <p:nvPr>
            <p:ph idx="1"/>
            <p:extLst>
              <p:ext uri="{D42A27DB-BD31-4B8C-83A1-F6EECF244321}">
                <p14:modId xmlns:p14="http://schemas.microsoft.com/office/powerpoint/2010/main" val="3958895365"/>
              </p:ext>
            </p:extLst>
          </p:nvPr>
        </p:nvGraphicFramePr>
        <p:xfrm>
          <a:off x="539552" y="1124744"/>
          <a:ext cx="8208912"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5612569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kk-KZ" dirty="0">
                <a:latin typeface="Times New Roman" pitchFamily="18" charset="0"/>
                <a:cs typeface="Times New Roman" pitchFamily="18" charset="0"/>
              </a:rPr>
              <a:t>Картаның арнауы</a:t>
            </a:r>
            <a:endParaRPr lang="ru-RU" dirty="0">
              <a:latin typeface="Times New Roman" pitchFamily="18" charset="0"/>
              <a:cs typeface="Times New Roman" pitchFamily="18" charset="0"/>
            </a:endParaRPr>
          </a:p>
        </p:txBody>
      </p:sp>
      <p:sp>
        <p:nvSpPr>
          <p:cNvPr id="3" name="Объект 2"/>
          <p:cNvSpPr>
            <a:spLocks noGrp="1"/>
          </p:cNvSpPr>
          <p:nvPr>
            <p:ph idx="1"/>
          </p:nvPr>
        </p:nvSpPr>
        <p:spPr/>
        <p:txBody>
          <a:bodyPr/>
          <a:lstStyle/>
          <a:p>
            <a:endParaRPr lang="ru-RU" dirty="0"/>
          </a:p>
        </p:txBody>
      </p:sp>
      <p:pic>
        <p:nvPicPr>
          <p:cNvPr id="3075" name="Picture 3" descr="C:\Users\Анара\Desktop\531f1552a849ca89409b2997c962028c-800x.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437338"/>
            <a:ext cx="8202488" cy="48737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046501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467600" cy="778098"/>
          </a:xfrm>
        </p:spPr>
        <p:txBody>
          <a:bodyPr>
            <a:normAutofit fontScale="90000"/>
          </a:bodyPr>
          <a:lstStyle/>
          <a:p>
            <a:pPr algn="ctr"/>
            <a:r>
              <a:rPr lang="kk-KZ" dirty="0" smtClean="0">
                <a:latin typeface="Times New Roman" pitchFamily="18" charset="0"/>
                <a:cs typeface="Times New Roman" pitchFamily="18" charset="0"/>
              </a:rPr>
              <a:t>Карта тақырыбы</a:t>
            </a:r>
            <a:endParaRPr lang="ru-RU" dirty="0">
              <a:latin typeface="Times New Roman" pitchFamily="18" charset="0"/>
              <a:cs typeface="Times New Roman" pitchFamily="18" charset="0"/>
            </a:endParaRPr>
          </a:p>
        </p:txBody>
      </p:sp>
      <p:sp>
        <p:nvSpPr>
          <p:cNvPr id="3" name="Объект 2"/>
          <p:cNvSpPr>
            <a:spLocks noGrp="1"/>
          </p:cNvSpPr>
          <p:nvPr>
            <p:ph idx="1"/>
          </p:nvPr>
        </p:nvSpPr>
        <p:spPr>
          <a:xfrm>
            <a:off x="323528" y="1600200"/>
            <a:ext cx="8640960" cy="4997152"/>
          </a:xfrm>
        </p:spPr>
        <p:txBody>
          <a:bodyPr>
            <a:normAutofit fontScale="92500"/>
          </a:bodyPr>
          <a:lstStyle/>
          <a:p>
            <a:pPr marL="36513" indent="498475" algn="just">
              <a:buNone/>
            </a:pPr>
            <a:r>
              <a:rPr lang="ru-RU" dirty="0" err="1">
                <a:latin typeface="Times New Roman" pitchFamily="18" charset="0"/>
                <a:cs typeface="Times New Roman" pitchFamily="18" charset="0"/>
              </a:rPr>
              <a:t>Картаның</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тақырыбы</a:t>
            </a:r>
            <a:r>
              <a:rPr lang="ru-RU" dirty="0">
                <a:latin typeface="Times New Roman" pitchFamily="18" charset="0"/>
                <a:cs typeface="Times New Roman" pitchFamily="18" charset="0"/>
              </a:rPr>
              <a:t> мен </a:t>
            </a:r>
            <a:r>
              <a:rPr lang="ru-RU" dirty="0" err="1">
                <a:latin typeface="Times New Roman" pitchFamily="18" charset="0"/>
                <a:cs typeface="Times New Roman" pitchFamily="18" charset="0"/>
              </a:rPr>
              <a:t>түрі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картада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қандай</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элементтерді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неғұрлым</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егжей-тегжейлі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көрсету</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керектігін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және</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қайсысын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жалпылауға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немесе</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тіпті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толығымен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алып</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тастауға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болатындығын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анықтайды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Мысалы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геологиялық</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немесе</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топырақ</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карталарында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гидрожүйені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егжей</a:t>
            </a:r>
            <a:r>
              <a:rPr lang="ru-RU" dirty="0">
                <a:latin typeface="Times New Roman" pitchFamily="18" charset="0"/>
                <a:cs typeface="Times New Roman" pitchFamily="18" charset="0"/>
              </a:rPr>
              <a:t> – </a:t>
            </a:r>
            <a:r>
              <a:rPr lang="ru-RU" dirty="0" err="1">
                <a:latin typeface="Times New Roman" pitchFamily="18" charset="0"/>
                <a:cs typeface="Times New Roman" pitchFamily="18" charset="0"/>
              </a:rPr>
              <a:t>тегжейлі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бейнелеу</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өте</a:t>
            </a:r>
            <a:r>
              <a:rPr lang="ru-RU" dirty="0">
                <a:latin typeface="Times New Roman" pitchFamily="18" charset="0"/>
                <a:cs typeface="Times New Roman" pitchFamily="18" charset="0"/>
              </a:rPr>
              <a:t> </a:t>
            </a:r>
            <a:r>
              <a:rPr lang="ru-RU" dirty="0" err="1" smtClean="0">
                <a:latin typeface="Times New Roman" pitchFamily="18" charset="0"/>
                <a:cs typeface="Times New Roman" pitchFamily="18" charset="0"/>
              </a:rPr>
              <a:t>маңызды</a:t>
            </a:r>
            <a:r>
              <a:rPr lang="ru-RU" dirty="0" smtClean="0">
                <a:latin typeface="Times New Roman" pitchFamily="18" charset="0"/>
                <a:cs typeface="Times New Roman" pitchFamily="18" charset="0"/>
              </a:rPr>
              <a:t> - </a:t>
            </a:r>
            <a:r>
              <a:rPr lang="ru-RU" dirty="0" err="1" smtClean="0">
                <a:latin typeface="Times New Roman" pitchFamily="18" charset="0"/>
                <a:cs typeface="Times New Roman" pitchFamily="18" charset="0"/>
              </a:rPr>
              <a:t>ол</a:t>
            </a:r>
            <a:r>
              <a:rPr lang="ru-RU" dirty="0" smtClean="0">
                <a:latin typeface="Times New Roman" pitchFamily="18" charset="0"/>
                <a:cs typeface="Times New Roman" pitchFamily="18" charset="0"/>
              </a:rPr>
              <a:t> </a:t>
            </a:r>
            <a:r>
              <a:rPr lang="ru-RU" dirty="0">
                <a:latin typeface="Times New Roman" pitchFamily="18" charset="0"/>
                <a:cs typeface="Times New Roman" pitchFamily="18" charset="0"/>
              </a:rPr>
              <a:t>карта </a:t>
            </a:r>
            <a:r>
              <a:rPr lang="ru-RU" dirty="0" err="1">
                <a:latin typeface="Times New Roman" pitchFamily="18" charset="0"/>
                <a:cs typeface="Times New Roman" pitchFamily="18" charset="0"/>
              </a:rPr>
              <a:t>тақырыбымен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тікелей</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байланысты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Сонымен</a:t>
            </a:r>
            <a:r>
              <a:rPr lang="ru-RU" dirty="0" smtClean="0">
                <a:latin typeface="Times New Roman" pitchFamily="18" charset="0"/>
                <a:cs typeface="Times New Roman" pitchFamily="18" charset="0"/>
              </a:rPr>
              <a:t> </a:t>
            </a:r>
            <a:r>
              <a:rPr lang="ru-RU" dirty="0" err="1">
                <a:latin typeface="Times New Roman" pitchFamily="18" charset="0"/>
                <a:cs typeface="Times New Roman" pitchFamily="18" charset="0"/>
              </a:rPr>
              <a:t>қатар</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жолдар</a:t>
            </a:r>
            <a:r>
              <a:rPr lang="ru-RU" dirty="0">
                <a:latin typeface="Times New Roman" pitchFamily="18" charset="0"/>
                <a:cs typeface="Times New Roman" pitchFamily="18" charset="0"/>
              </a:rPr>
              <a:t> мен </a:t>
            </a:r>
            <a:r>
              <a:rPr lang="ru-RU" dirty="0" err="1">
                <a:latin typeface="Times New Roman" pitchFamily="18" charset="0"/>
                <a:cs typeface="Times New Roman" pitchFamily="18" charset="0"/>
              </a:rPr>
              <a:t>елді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мекендерді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жалпылауға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болады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олардың</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кейбіреулері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жалпы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бағдарлау</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үшін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ғана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қалады</a:t>
            </a:r>
            <a:r>
              <a:rPr lang="ru-RU" dirty="0">
                <a:latin typeface="Times New Roman" pitchFamily="18" charset="0"/>
                <a:cs typeface="Times New Roman" pitchFamily="18" charset="0"/>
              </a:rPr>
              <a:t>, ал </a:t>
            </a:r>
            <a:r>
              <a:rPr lang="ru-RU" dirty="0" err="1">
                <a:latin typeface="Times New Roman" pitchFamily="18" charset="0"/>
                <a:cs typeface="Times New Roman" pitchFamily="18" charset="0"/>
              </a:rPr>
              <a:t>әкімшілік</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шекаралар</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толығымен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алынып</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тасталады</a:t>
            </a:r>
            <a:r>
              <a:rPr lang="ru-RU" dirty="0">
                <a:latin typeface="Times New Roman" pitchFamily="18" charset="0"/>
                <a:cs typeface="Times New Roman" pitchFamily="18" charset="0"/>
              </a:rPr>
              <a:t>.</a:t>
            </a:r>
          </a:p>
        </p:txBody>
      </p:sp>
    </p:spTree>
    <p:extLst>
      <p:ext uri="{BB962C8B-B14F-4D97-AF65-F5344CB8AC3E}">
        <p14:creationId xmlns:p14="http://schemas.microsoft.com/office/powerpoint/2010/main" val="370746737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kk-KZ" dirty="0">
                <a:latin typeface="Times New Roman" pitchFamily="18" charset="0"/>
                <a:cs typeface="Times New Roman" pitchFamily="18" charset="0"/>
              </a:rPr>
              <a:t>Масштаб</a:t>
            </a:r>
            <a:endParaRPr lang="ru-RU" dirty="0">
              <a:latin typeface="Times New Roman" pitchFamily="18" charset="0"/>
              <a:cs typeface="Times New Roman" pitchFamily="18" charset="0"/>
            </a:endParaRPr>
          </a:p>
        </p:txBody>
      </p:sp>
      <p:sp>
        <p:nvSpPr>
          <p:cNvPr id="3" name="Объект 2"/>
          <p:cNvSpPr>
            <a:spLocks noGrp="1"/>
          </p:cNvSpPr>
          <p:nvPr>
            <p:ph idx="1"/>
          </p:nvPr>
        </p:nvSpPr>
        <p:spPr/>
        <p:txBody>
          <a:bodyPr/>
          <a:lstStyle/>
          <a:p>
            <a:endParaRPr lang="ru-RU"/>
          </a:p>
        </p:txBody>
      </p:sp>
      <p:pic>
        <p:nvPicPr>
          <p:cNvPr id="4098" name="Picture 2" descr="C:\Users\Анара\Desktop\df8b41901d1e5db378a88f23b21c32de-800x.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556792"/>
            <a:ext cx="8712968" cy="51125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27151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23528" y="404664"/>
            <a:ext cx="8424936" cy="6110139"/>
          </a:xfrm>
        </p:spPr>
        <p:txBody>
          <a:bodyPr>
            <a:normAutofit/>
          </a:bodyPr>
          <a:lstStyle/>
          <a:p>
            <a:pPr marL="36513" indent="498475" algn="ctr">
              <a:buNone/>
            </a:pPr>
            <a:r>
              <a:rPr lang="kk-KZ" sz="3200" dirty="0">
                <a:latin typeface="Times New Roman" pitchFamily="18" charset="0"/>
                <a:cs typeface="Times New Roman" pitchFamily="18" charset="0"/>
              </a:rPr>
              <a:t>Нақты </a:t>
            </a:r>
            <a:r>
              <a:rPr lang="kk-KZ" sz="3200">
                <a:latin typeface="Times New Roman" pitchFamily="18" charset="0"/>
                <a:cs typeface="Times New Roman" pitchFamily="18" charset="0"/>
              </a:rPr>
              <a:t>картографиялық </a:t>
            </a:r>
            <a:r>
              <a:rPr lang="kk-KZ" sz="3200" smtClean="0">
                <a:latin typeface="Times New Roman" pitchFamily="18" charset="0"/>
                <a:cs typeface="Times New Roman" pitchFamily="18" charset="0"/>
              </a:rPr>
              <a:t>ерекшеліктері</a:t>
            </a:r>
            <a:r>
              <a:rPr lang="ru-RU" dirty="0"/>
              <a:t/>
            </a:r>
            <a:br>
              <a:rPr lang="ru-RU" dirty="0"/>
            </a:br>
            <a:r>
              <a:rPr lang="ru-RU" dirty="0"/>
              <a:t/>
            </a:r>
            <a:br>
              <a:rPr lang="ru-RU" dirty="0"/>
            </a:br>
            <a:endParaRPr lang="ru-RU" dirty="0" smtClean="0">
              <a:latin typeface="Times New Roman" pitchFamily="18" charset="0"/>
              <a:cs typeface="Times New Roman" pitchFamily="18" charset="0"/>
            </a:endParaRPr>
          </a:p>
          <a:p>
            <a:pPr marL="36513" indent="498475" algn="just">
              <a:buNone/>
            </a:pPr>
            <a:r>
              <a:rPr lang="ru-RU" sz="2800" dirty="0" err="1" smtClean="0">
                <a:latin typeface="Times New Roman" pitchFamily="18" charset="0"/>
                <a:cs typeface="Times New Roman" pitchFamily="18" charset="0"/>
              </a:rPr>
              <a:t>Бұл</a:t>
            </a:r>
            <a:r>
              <a:rPr lang="ru-RU" sz="2800" dirty="0" smtClean="0">
                <a:latin typeface="Times New Roman" pitchFamily="18" charset="0"/>
                <a:cs typeface="Times New Roman" pitchFamily="18" charset="0"/>
              </a:rPr>
              <a:t> </a:t>
            </a:r>
            <a:r>
              <a:rPr lang="ru-RU" sz="2800" dirty="0" err="1">
                <a:latin typeface="Times New Roman" pitchFamily="18" charset="0"/>
                <a:cs typeface="Times New Roman" pitchFamily="18" charset="0"/>
              </a:rPr>
              <a:t>картадағы</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объектілердің</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немесе</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аумақтың</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өзіндік</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ерекше</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сипаттамаларын</a:t>
            </a:r>
            <a:r>
              <a:rPr lang="ru-RU" sz="2800" dirty="0">
                <a:latin typeface="Times New Roman" pitchFamily="18" charset="0"/>
                <a:cs typeface="Times New Roman" pitchFamily="18" charset="0"/>
              </a:rPr>
              <a:t> беру </a:t>
            </a:r>
            <a:r>
              <a:rPr lang="ru-RU" sz="2800" dirty="0" err="1">
                <a:latin typeface="Times New Roman" pitchFamily="18" charset="0"/>
                <a:cs typeface="Times New Roman" pitchFamily="18" charset="0"/>
              </a:rPr>
              <a:t>қажеттілігі</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Сонымен</a:t>
            </a:r>
            <a:r>
              <a:rPr lang="ru-RU" sz="2800" dirty="0">
                <a:latin typeface="Times New Roman" pitchFamily="18" charset="0"/>
                <a:cs typeface="Times New Roman" pitchFamily="18" charset="0"/>
              </a:rPr>
              <a:t>, дала </a:t>
            </a:r>
            <a:r>
              <a:rPr lang="ru-RU" sz="2800" dirty="0" err="1">
                <a:latin typeface="Times New Roman" pitchFamily="18" charset="0"/>
                <a:cs typeface="Times New Roman" pitchFamily="18" charset="0"/>
              </a:rPr>
              <a:t>немесе</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шөлейт</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аудандарда</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барлық</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ұсақ</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көлдерді</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көрсету</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керек</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кейде</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тіпті</a:t>
            </a:r>
            <a:r>
              <a:rPr lang="ru-RU" sz="2800" dirty="0">
                <a:latin typeface="Times New Roman" pitchFamily="18" charset="0"/>
                <a:cs typeface="Times New Roman" pitchFamily="18" charset="0"/>
              </a:rPr>
              <a:t> </a:t>
            </a:r>
            <a:r>
              <a:rPr lang="ru-RU" sz="2800" dirty="0" err="1" smtClean="0">
                <a:latin typeface="Times New Roman" pitchFamily="18" charset="0"/>
                <a:cs typeface="Times New Roman" pitchFamily="18" charset="0"/>
              </a:rPr>
              <a:t>үлкейтіп</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егер</a:t>
            </a:r>
            <a:r>
              <a:rPr lang="ru-RU" sz="2800" dirty="0" smtClean="0">
                <a:latin typeface="Times New Roman" pitchFamily="18" charset="0"/>
                <a:cs typeface="Times New Roman" pitchFamily="18" charset="0"/>
              </a:rPr>
              <a:t> </a:t>
            </a:r>
            <a:r>
              <a:rPr lang="ru-RU" sz="2800" dirty="0" err="1">
                <a:latin typeface="Times New Roman" pitchFamily="18" charset="0"/>
                <a:cs typeface="Times New Roman" pitchFamily="18" charset="0"/>
              </a:rPr>
              <a:t>олар</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масштабқа</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сәйкес</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келмесе</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бұл</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құрғақ</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аумақтар</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үшін</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өте</a:t>
            </a:r>
            <a:r>
              <a:rPr lang="ru-RU" sz="2800" dirty="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маңызды</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Мыңдаған</a:t>
            </a:r>
            <a:r>
              <a:rPr lang="ru-RU" sz="2800" dirty="0" smtClean="0">
                <a:latin typeface="Times New Roman" pitchFamily="18" charset="0"/>
                <a:cs typeface="Times New Roman" pitchFamily="18" charset="0"/>
              </a:rPr>
              <a:t> </a:t>
            </a:r>
            <a:r>
              <a:rPr lang="ru-RU" sz="2800" dirty="0" err="1">
                <a:latin typeface="Times New Roman" pitchFamily="18" charset="0"/>
                <a:cs typeface="Times New Roman" pitchFamily="18" charset="0"/>
              </a:rPr>
              <a:t>ұсақ</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көлдер</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кездесетін</a:t>
            </a:r>
            <a:r>
              <a:rPr lang="ru-RU" sz="2800" dirty="0">
                <a:latin typeface="Times New Roman" pitchFamily="18" charset="0"/>
                <a:cs typeface="Times New Roman" pitchFamily="18" charset="0"/>
              </a:rPr>
              <a:t> тундра </a:t>
            </a:r>
            <a:r>
              <a:rPr lang="ru-RU" sz="2800" dirty="0" err="1">
                <a:latin typeface="Times New Roman" pitchFamily="18" charset="0"/>
                <a:cs typeface="Times New Roman" pitchFamily="18" charset="0"/>
              </a:rPr>
              <a:t>ландшафттарында</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олардың</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көпшілігін</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жалпылау</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кезінде</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алып</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тастауға</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болады</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мұнда</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аумақтың</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көлдігінің</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жалпы</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сипатын</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дұрыс</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көрсету</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маңызды</a:t>
            </a:r>
            <a:r>
              <a:rPr lang="ru-RU" sz="2800" dirty="0">
                <a:latin typeface="Times New Roman" pitchFamily="18" charset="0"/>
                <a:cs typeface="Times New Roman" pitchFamily="18" charset="0"/>
              </a:rPr>
              <a:t>.</a:t>
            </a:r>
          </a:p>
        </p:txBody>
      </p:sp>
    </p:spTree>
    <p:extLst>
      <p:ext uri="{BB962C8B-B14F-4D97-AF65-F5344CB8AC3E}">
        <p14:creationId xmlns:p14="http://schemas.microsoft.com/office/powerpoint/2010/main" val="357789127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124744"/>
            <a:ext cx="8291264" cy="5001419"/>
          </a:xfrm>
        </p:spPr>
        <p:txBody>
          <a:bodyPr>
            <a:normAutofit/>
          </a:bodyPr>
          <a:lstStyle/>
          <a:p>
            <a:pPr marL="36513" indent="498475" algn="just">
              <a:buNone/>
            </a:pPr>
            <a:endParaRPr lang="ru-RU" dirty="0" smtClean="0">
              <a:latin typeface="Times New Roman" pitchFamily="18" charset="0"/>
              <a:cs typeface="Times New Roman" pitchFamily="18" charset="0"/>
            </a:endParaRPr>
          </a:p>
          <a:p>
            <a:pPr marL="36513" indent="498475" algn="just">
              <a:buNone/>
            </a:pPr>
            <a:r>
              <a:rPr lang="ru-RU" dirty="0" err="1" smtClean="0">
                <a:latin typeface="Times New Roman" pitchFamily="18" charset="0"/>
                <a:cs typeface="Times New Roman" pitchFamily="18" charset="0"/>
              </a:rPr>
              <a:t>Картографиялық</a:t>
            </a:r>
            <a:r>
              <a:rPr lang="ru-RU" dirty="0" smtClean="0">
                <a:latin typeface="Times New Roman" pitchFamily="18" charset="0"/>
                <a:cs typeface="Times New Roman" pitchFamily="18" charset="0"/>
              </a:rPr>
              <a:t> </a:t>
            </a:r>
            <a:r>
              <a:rPr lang="ru-RU" dirty="0" err="1">
                <a:latin typeface="Times New Roman" pitchFamily="18" charset="0"/>
                <a:cs typeface="Times New Roman" pitchFamily="18" charset="0"/>
              </a:rPr>
              <a:t>жинақтау</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географиялық</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картаның</a:t>
            </a:r>
            <a:r>
              <a:rPr lang="ru-RU" dirty="0">
                <a:latin typeface="Times New Roman" pitchFamily="18" charset="0"/>
                <a:cs typeface="Times New Roman" pitchFamily="18" charset="0"/>
              </a:rPr>
              <a:t> </a:t>
            </a:r>
            <a:r>
              <a:rPr lang="ru-RU" dirty="0" err="1" smtClean="0">
                <a:latin typeface="Times New Roman" pitchFamily="18" charset="0"/>
                <a:cs typeface="Times New Roman" pitchFamily="18" charset="0"/>
              </a:rPr>
              <a:t>жағымды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ерекшеліктерін</a:t>
            </a:r>
            <a:r>
              <a:rPr lang="ru-RU" dirty="0" smtClean="0">
                <a:latin typeface="Times New Roman" pitchFamily="18" charset="0"/>
                <a:cs typeface="Times New Roman" pitchFamily="18" charset="0"/>
              </a:rPr>
              <a:t> </a:t>
            </a:r>
            <a:r>
              <a:rPr lang="ru-RU" dirty="0" err="1">
                <a:latin typeface="Times New Roman" pitchFamily="18" charset="0"/>
                <a:cs typeface="Times New Roman" pitchFamily="18" charset="0"/>
              </a:rPr>
              <a:t>айқындайтын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артықшылықтарының</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бірі</a:t>
            </a:r>
            <a:r>
              <a:rPr lang="ru-RU" dirty="0">
                <a:latin typeface="Times New Roman" pitchFamily="18" charset="0"/>
                <a:cs typeface="Times New Roman" pitchFamily="18" charset="0"/>
              </a:rPr>
              <a:t> </a:t>
            </a:r>
            <a:r>
              <a:rPr lang="ru-RU" dirty="0" err="1" smtClean="0">
                <a:latin typeface="Times New Roman" pitchFamily="18" charset="0"/>
                <a:cs typeface="Times New Roman" pitchFamily="18" charset="0"/>
              </a:rPr>
              <a:t>болып</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табылады</a:t>
            </a:r>
            <a:r>
              <a:rPr lang="ru-RU" dirty="0">
                <a:latin typeface="Times New Roman" pitchFamily="18" charset="0"/>
                <a:cs typeface="Times New Roman" pitchFamily="18" charset="0"/>
              </a:rPr>
              <a:t>. Масштабы мен </a:t>
            </a:r>
            <a:r>
              <a:rPr lang="ru-RU" dirty="0" err="1">
                <a:latin typeface="Times New Roman" pitchFamily="18" charset="0"/>
                <a:cs typeface="Times New Roman" pitchFamily="18" charset="0"/>
              </a:rPr>
              <a:t>қызметіне</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қарай</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жалпы</a:t>
            </a:r>
            <a:r>
              <a:rPr lang="ru-RU" dirty="0">
                <a:latin typeface="Times New Roman" pitchFamily="18" charset="0"/>
                <a:cs typeface="Times New Roman" pitchFamily="18" charset="0"/>
              </a:rPr>
              <a:t> </a:t>
            </a:r>
            <a:r>
              <a:rPr lang="ru-RU" dirty="0" err="1" smtClean="0">
                <a:latin typeface="Times New Roman" pitchFamily="18" charset="0"/>
                <a:cs typeface="Times New Roman" pitchFamily="18" charset="0"/>
              </a:rPr>
              <a:t>географиялық</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заңдылықтарды</a:t>
            </a:r>
            <a:r>
              <a:rPr lang="ru-RU" dirty="0" smtClean="0">
                <a:latin typeface="Times New Roman" pitchFamily="18" charset="0"/>
                <a:cs typeface="Times New Roman" pitchFamily="18" charset="0"/>
              </a:rPr>
              <a:t> </a:t>
            </a:r>
            <a:r>
              <a:rPr lang="ru-RU" dirty="0" err="1">
                <a:latin typeface="Times New Roman" pitchFamily="18" charset="0"/>
                <a:cs typeface="Times New Roman" pitchFamily="18" charset="0"/>
              </a:rPr>
              <a:t>ескере</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отырып</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кескінделетін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аумақтағы</a:t>
            </a:r>
            <a:r>
              <a:rPr lang="ru-RU" dirty="0">
                <a:latin typeface="Times New Roman" pitchFamily="18" charset="0"/>
                <a:cs typeface="Times New Roman" pitchFamily="18" charset="0"/>
              </a:rPr>
              <a:t> </a:t>
            </a:r>
            <a:r>
              <a:rPr lang="ru-RU" dirty="0" err="1" smtClean="0">
                <a:latin typeface="Times New Roman" pitchFamily="18" charset="0"/>
                <a:cs typeface="Times New Roman" pitchFamily="18" charset="0"/>
              </a:rPr>
              <a:t>нысандар</a:t>
            </a:r>
            <a:r>
              <a:rPr lang="ru-RU" dirty="0" smtClean="0">
                <a:latin typeface="Times New Roman" pitchFamily="18" charset="0"/>
                <a:cs typeface="Times New Roman" pitchFamily="18" charset="0"/>
              </a:rPr>
              <a:t> </a:t>
            </a:r>
            <a:r>
              <a:rPr lang="ru-RU" dirty="0">
                <a:latin typeface="Times New Roman" pitchFamily="18" charset="0"/>
                <a:cs typeface="Times New Roman" pitchFamily="18" charset="0"/>
              </a:rPr>
              <a:t>мен </a:t>
            </a:r>
            <a:r>
              <a:rPr lang="ru-RU" dirty="0" err="1">
                <a:latin typeface="Times New Roman" pitchFamily="18" charset="0"/>
                <a:cs typeface="Times New Roman" pitchFamily="18" charset="0"/>
              </a:rPr>
              <a:t>құбылыстарды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іріктеп</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алу</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арқылы</a:t>
            </a:r>
            <a:r>
              <a:rPr lang="ru-RU" dirty="0">
                <a:latin typeface="Times New Roman" pitchFamily="18" charset="0"/>
                <a:cs typeface="Times New Roman" pitchFamily="18" charset="0"/>
              </a:rPr>
              <a:t> автор </a:t>
            </a:r>
            <a:r>
              <a:rPr lang="ru-RU" dirty="0" err="1" smtClean="0">
                <a:latin typeface="Times New Roman" pitchFamily="18" charset="0"/>
                <a:cs typeface="Times New Roman" pitchFamily="18" charset="0"/>
              </a:rPr>
              <a:t>картаның</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мазмұнын</a:t>
            </a:r>
            <a:r>
              <a:rPr lang="ru-RU" dirty="0" smtClean="0">
                <a:latin typeface="Times New Roman" pitchFamily="18" charset="0"/>
                <a:cs typeface="Times New Roman" pitchFamily="18" charset="0"/>
              </a:rPr>
              <a:t> </a:t>
            </a:r>
            <a:r>
              <a:rPr lang="ru-RU" dirty="0" err="1">
                <a:latin typeface="Times New Roman" pitchFamily="18" charset="0"/>
                <a:cs typeface="Times New Roman" pitchFamily="18" charset="0"/>
              </a:rPr>
              <a:t>ашу</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мүмкіндігіне</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ие</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болады</a:t>
            </a:r>
            <a:r>
              <a:rPr lang="ru-RU" dirty="0">
                <a:latin typeface="Times New Roman" pitchFamily="18" charset="0"/>
                <a:cs typeface="Times New Roman" pitchFamily="18" charset="0"/>
              </a:rPr>
              <a:t>.</a:t>
            </a:r>
          </a:p>
        </p:txBody>
      </p:sp>
    </p:spTree>
    <p:extLst>
      <p:ext uri="{BB962C8B-B14F-4D97-AF65-F5344CB8AC3E}">
        <p14:creationId xmlns:p14="http://schemas.microsoft.com/office/powerpoint/2010/main" val="246997566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Анара\Desktop\unnamed.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9512" y="260648"/>
            <a:ext cx="8784976" cy="63367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821612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467600" cy="634082"/>
          </a:xfrm>
        </p:spPr>
        <p:txBody>
          <a:bodyPr>
            <a:normAutofit fontScale="90000"/>
          </a:bodyPr>
          <a:lstStyle/>
          <a:p>
            <a:pPr algn="ctr"/>
            <a:r>
              <a:rPr lang="ru-RU" dirty="0" err="1">
                <a:latin typeface="Times New Roman" pitchFamily="18" charset="0"/>
                <a:cs typeface="Times New Roman" pitchFamily="18" charset="0"/>
              </a:rPr>
              <a:t>Сандық</a:t>
            </a:r>
            <a:r>
              <a:rPr lang="ru-RU" dirty="0">
                <a:latin typeface="Times New Roman" pitchFamily="18" charset="0"/>
                <a:cs typeface="Times New Roman" pitchFamily="18" charset="0"/>
              </a:rPr>
              <a:t> </a:t>
            </a:r>
            <a:r>
              <a:rPr lang="ru-RU" dirty="0" err="1" smtClean="0">
                <a:latin typeface="Times New Roman" pitchFamily="18" charset="0"/>
                <a:cs typeface="Times New Roman" pitchFamily="18" charset="0"/>
              </a:rPr>
              <a:t>жинақтау</a:t>
            </a:r>
            <a:endParaRPr lang="ru-RU" dirty="0">
              <a:latin typeface="Times New Roman" pitchFamily="18" charset="0"/>
              <a:cs typeface="Times New Roman" pitchFamily="18" charset="0"/>
            </a:endParaRPr>
          </a:p>
        </p:txBody>
      </p:sp>
      <p:sp>
        <p:nvSpPr>
          <p:cNvPr id="3" name="Объект 2"/>
          <p:cNvSpPr>
            <a:spLocks noGrp="1"/>
          </p:cNvSpPr>
          <p:nvPr>
            <p:ph idx="1"/>
          </p:nvPr>
        </p:nvSpPr>
        <p:spPr>
          <a:xfrm>
            <a:off x="457200" y="1124744"/>
            <a:ext cx="8291264" cy="5400600"/>
          </a:xfrm>
        </p:spPr>
        <p:txBody>
          <a:bodyPr>
            <a:normAutofit fontScale="70000" lnSpcReduction="20000"/>
          </a:bodyPr>
          <a:lstStyle/>
          <a:p>
            <a:pPr marL="36513" indent="498475" algn="just">
              <a:buNone/>
            </a:pPr>
            <a:r>
              <a:rPr lang="ru-RU" dirty="0">
                <a:latin typeface="Times New Roman" pitchFamily="18" charset="0"/>
                <a:cs typeface="Times New Roman" pitchFamily="18" charset="0"/>
              </a:rPr>
              <a:t>Картаны </a:t>
            </a:r>
            <a:r>
              <a:rPr lang="ru-RU" dirty="0" err="1">
                <a:latin typeface="Times New Roman" pitchFamily="18" charset="0"/>
                <a:cs typeface="Times New Roman" pitchFamily="18" charset="0"/>
              </a:rPr>
              <a:t>құру</a:t>
            </a:r>
            <a:r>
              <a:rPr lang="ru-RU" dirty="0">
                <a:latin typeface="Times New Roman" pitchFamily="18" charset="0"/>
                <a:cs typeface="Times New Roman" pitchFamily="18" charset="0"/>
              </a:rPr>
              <a:t> </a:t>
            </a:r>
            <a:r>
              <a:rPr lang="ru-RU" dirty="0" err="1" smtClean="0">
                <a:latin typeface="Times New Roman" pitchFamily="18" charset="0"/>
                <a:cs typeface="Times New Roman" pitchFamily="18" charset="0"/>
              </a:rPr>
              <a:t>кезінде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сандық</a:t>
            </a:r>
            <a:r>
              <a:rPr lang="ru-RU" dirty="0" smtClean="0">
                <a:latin typeface="Times New Roman" pitchFamily="18" charset="0"/>
                <a:cs typeface="Times New Roman" pitchFamily="18" charset="0"/>
              </a:rPr>
              <a:t> </a:t>
            </a:r>
            <a:r>
              <a:rPr lang="ru-RU" dirty="0">
                <a:latin typeface="Times New Roman" pitchFamily="18" charset="0"/>
                <a:cs typeface="Times New Roman" pitchFamily="18" charset="0"/>
              </a:rPr>
              <a:t>ж</a:t>
            </a:r>
            <a:r>
              <a:rPr lang="en-US" dirty="0">
                <a:latin typeface="Times New Roman" pitchFamily="18" charset="0"/>
                <a:cs typeface="Times New Roman" pitchFamily="18" charset="0"/>
              </a:rPr>
              <a:t>ə</a:t>
            </a:r>
            <a:r>
              <a:rPr lang="ru-RU" dirty="0">
                <a:latin typeface="Times New Roman" pitchFamily="18" charset="0"/>
                <a:cs typeface="Times New Roman" pitchFamily="18" charset="0"/>
              </a:rPr>
              <a:t>не </a:t>
            </a:r>
            <a:r>
              <a:rPr lang="ru-RU" dirty="0" err="1">
                <a:latin typeface="Times New Roman" pitchFamily="18" charset="0"/>
                <a:cs typeface="Times New Roman" pitchFamily="18" charset="0"/>
              </a:rPr>
              <a:t>сапалық</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жинақтаулар</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қолданылады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Картаның</a:t>
            </a:r>
            <a:r>
              <a:rPr lang="ru-RU" dirty="0">
                <a:latin typeface="Times New Roman" pitchFamily="18" charset="0"/>
                <a:cs typeface="Times New Roman" pitchFamily="18" charset="0"/>
              </a:rPr>
              <a:t> </a:t>
            </a:r>
            <a:r>
              <a:rPr lang="ru-RU" dirty="0" err="1" smtClean="0">
                <a:latin typeface="Times New Roman" pitchFamily="18" charset="0"/>
                <a:cs typeface="Times New Roman" pitchFamily="18" charset="0"/>
              </a:rPr>
              <a:t>масштабына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мазмұнына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қамтылатын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аумақтардың</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ерекшелігіне</a:t>
            </a:r>
            <a:r>
              <a:rPr lang="ru-RU" dirty="0">
                <a:latin typeface="Times New Roman" pitchFamily="18" charset="0"/>
                <a:cs typeface="Times New Roman" pitchFamily="18" charset="0"/>
              </a:rPr>
              <a:t> </a:t>
            </a:r>
            <a:r>
              <a:rPr lang="ru-RU" dirty="0" err="1" smtClean="0">
                <a:latin typeface="Times New Roman" pitchFamily="18" charset="0"/>
                <a:cs typeface="Times New Roman" pitchFamily="18" charset="0"/>
              </a:rPr>
              <a:t>сай</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географиялық</a:t>
            </a:r>
            <a:r>
              <a:rPr lang="ru-RU" dirty="0" smtClean="0">
                <a:latin typeface="Times New Roman" pitchFamily="18" charset="0"/>
                <a:cs typeface="Times New Roman" pitchFamily="18" charset="0"/>
              </a:rPr>
              <a:t> </a:t>
            </a:r>
            <a:r>
              <a:rPr lang="ru-RU" dirty="0" err="1">
                <a:latin typeface="Times New Roman" pitchFamily="18" charset="0"/>
                <a:cs typeface="Times New Roman" pitchFamily="18" charset="0"/>
              </a:rPr>
              <a:t>нысандарды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іріктеп</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санын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азайту</a:t>
            </a:r>
            <a:r>
              <a:rPr lang="ru-RU" dirty="0">
                <a:latin typeface="Times New Roman" pitchFamily="18" charset="0"/>
                <a:cs typeface="Times New Roman" pitchFamily="18" charset="0"/>
              </a:rPr>
              <a:t> </a:t>
            </a:r>
            <a:r>
              <a:rPr lang="ru-RU" dirty="0" err="1" smtClean="0">
                <a:latin typeface="Times New Roman" pitchFamily="18" charset="0"/>
                <a:cs typeface="Times New Roman" pitchFamily="18" charset="0"/>
              </a:rPr>
              <a:t>мақсатындағы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картографиялық</a:t>
            </a:r>
            <a:r>
              <a:rPr lang="ru-RU" dirty="0" smtClean="0">
                <a:latin typeface="Times New Roman" pitchFamily="18" charset="0"/>
                <a:cs typeface="Times New Roman" pitchFamily="18" charset="0"/>
              </a:rPr>
              <a:t> </a:t>
            </a:r>
            <a:r>
              <a:rPr lang="ru-RU" dirty="0" err="1">
                <a:latin typeface="Times New Roman" pitchFamily="18" charset="0"/>
                <a:cs typeface="Times New Roman" pitchFamily="18" charset="0"/>
              </a:rPr>
              <a:t>жинақтауды</a:t>
            </a:r>
            <a:r>
              <a:rPr lang="ru-RU" dirty="0">
                <a:latin typeface="Times New Roman" pitchFamily="18" charset="0"/>
                <a:cs typeface="Times New Roman" pitchFamily="18" charset="0"/>
              </a:rPr>
              <a:t> </a:t>
            </a:r>
            <a:r>
              <a:rPr lang="ru-RU" i="1" dirty="0" err="1">
                <a:latin typeface="Times New Roman" pitchFamily="18" charset="0"/>
                <a:cs typeface="Times New Roman" pitchFamily="18" charset="0"/>
              </a:rPr>
              <a:t>сандық</a:t>
            </a:r>
            <a:r>
              <a:rPr lang="ru-RU" i="1" dirty="0">
                <a:latin typeface="Times New Roman" pitchFamily="18" charset="0"/>
                <a:cs typeface="Times New Roman" pitchFamily="18" charset="0"/>
              </a:rPr>
              <a:t> </a:t>
            </a:r>
            <a:r>
              <a:rPr lang="ru-RU" i="1" dirty="0" err="1">
                <a:latin typeface="Times New Roman" pitchFamily="18" charset="0"/>
                <a:cs typeface="Times New Roman" pitchFamily="18" charset="0"/>
              </a:rPr>
              <a:t>жинақта</a:t>
            </a:r>
            <a:r>
              <a:rPr lang="ru-RU" dirty="0" err="1">
                <a:latin typeface="Times New Roman" pitchFamily="18" charset="0"/>
                <a:cs typeface="Times New Roman" pitchFamily="18" charset="0"/>
              </a:rPr>
              <a:t>у</a:t>
            </a:r>
            <a:r>
              <a:rPr lang="ru-RU" dirty="0">
                <a:latin typeface="Times New Roman" pitchFamily="18" charset="0"/>
                <a:cs typeface="Times New Roman" pitchFamily="18" charset="0"/>
              </a:rPr>
              <a:t> </a:t>
            </a:r>
            <a:r>
              <a:rPr lang="ru-RU" dirty="0" err="1" smtClean="0">
                <a:latin typeface="Times New Roman" pitchFamily="18" charset="0"/>
                <a:cs typeface="Times New Roman" pitchFamily="18" charset="0"/>
              </a:rPr>
              <a:t>дейміз</a:t>
            </a:r>
            <a:r>
              <a:rPr lang="ru-RU" dirty="0" smtClean="0">
                <a:latin typeface="Times New Roman" pitchFamily="18" charset="0"/>
                <a:cs typeface="Times New Roman" pitchFamily="18" charset="0"/>
              </a:rPr>
              <a:t> (</a:t>
            </a:r>
            <a:r>
              <a:rPr lang="kk-KZ" dirty="0">
                <a:latin typeface="Times New Roman" pitchFamily="18" charset="0"/>
                <a:cs typeface="Times New Roman" pitchFamily="18" charset="0"/>
              </a:rPr>
              <a:t>елді мекендерді адамдар санымен топтастыра бөлінуі</a:t>
            </a:r>
            <a:r>
              <a:rPr lang="ru-RU" dirty="0" smtClean="0">
                <a:latin typeface="Times New Roman" pitchFamily="18" charset="0"/>
                <a:cs typeface="Times New Roman" pitchFamily="18" charset="0"/>
              </a:rPr>
              <a:t>).</a:t>
            </a:r>
            <a:endParaRPr lang="ru-RU" dirty="0">
              <a:latin typeface="Times New Roman" pitchFamily="18" charset="0"/>
              <a:cs typeface="Times New Roman" pitchFamily="18" charset="0"/>
            </a:endParaRPr>
          </a:p>
          <a:p>
            <a:pPr marL="36513" indent="498475" algn="just">
              <a:buNone/>
            </a:pPr>
            <a:r>
              <a:rPr lang="ru-RU" dirty="0" err="1">
                <a:latin typeface="Times New Roman" pitchFamily="18" charset="0"/>
                <a:cs typeface="Times New Roman" pitchFamily="18" charset="0"/>
              </a:rPr>
              <a:t>Сандық</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жинақтауға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төмендегі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құбылыстар</a:t>
            </a:r>
            <a:r>
              <a:rPr lang="ru-RU" dirty="0">
                <a:latin typeface="Times New Roman" pitchFamily="18" charset="0"/>
                <a:cs typeface="Times New Roman" pitchFamily="18" charset="0"/>
              </a:rPr>
              <a:t> мен </a:t>
            </a:r>
            <a:r>
              <a:rPr lang="ru-RU" dirty="0" err="1">
                <a:latin typeface="Times New Roman" pitchFamily="18" charset="0"/>
                <a:cs typeface="Times New Roman" pitchFamily="18" charset="0"/>
              </a:rPr>
              <a:t>нысандар</a:t>
            </a:r>
            <a:r>
              <a:rPr lang="ru-RU" dirty="0">
                <a:latin typeface="Times New Roman" pitchFamily="18" charset="0"/>
                <a:cs typeface="Times New Roman" pitchFamily="18" charset="0"/>
              </a:rPr>
              <a:t> </a:t>
            </a:r>
            <a:r>
              <a:rPr lang="ru-RU" dirty="0" err="1" smtClean="0">
                <a:latin typeface="Times New Roman" pitchFamily="18" charset="0"/>
                <a:cs typeface="Times New Roman" pitchFamily="18" charset="0"/>
              </a:rPr>
              <a:t>жатуы</a:t>
            </a:r>
            <a:r>
              <a:rPr lang="ru-RU" dirty="0" smtClean="0">
                <a:latin typeface="Times New Roman" pitchFamily="18" charset="0"/>
                <a:cs typeface="Times New Roman" pitchFamily="18" charset="0"/>
              </a:rPr>
              <a:t> </a:t>
            </a:r>
            <a:r>
              <a:rPr lang="ru-RU" dirty="0" err="1">
                <a:latin typeface="Times New Roman" pitchFamily="18" charset="0"/>
                <a:cs typeface="Times New Roman" pitchFamily="18" charset="0"/>
              </a:rPr>
              <a:t>мүмкін</a:t>
            </a:r>
            <a:r>
              <a:rPr lang="ru-RU" dirty="0">
                <a:latin typeface="Times New Roman" pitchFamily="18" charset="0"/>
                <a:cs typeface="Times New Roman" pitchFamily="18" charset="0"/>
              </a:rPr>
              <a:t>:</a:t>
            </a:r>
          </a:p>
          <a:p>
            <a:pPr marL="36513" indent="498475" algn="just">
              <a:buNone/>
            </a:pPr>
            <a:r>
              <a:rPr lang="ru-RU" dirty="0">
                <a:latin typeface="Times New Roman" pitchFamily="18" charset="0"/>
                <a:cs typeface="Times New Roman" pitchFamily="18" charset="0"/>
              </a:rPr>
              <a:t>1. </a:t>
            </a:r>
            <a:r>
              <a:rPr lang="ru-RU" dirty="0" err="1">
                <a:latin typeface="Times New Roman" pitchFamily="18" charset="0"/>
                <a:cs typeface="Times New Roman" pitchFamily="18" charset="0"/>
              </a:rPr>
              <a:t>Тақырыптық</a:t>
            </a:r>
            <a:r>
              <a:rPr lang="ru-RU" dirty="0">
                <a:latin typeface="Times New Roman" pitchFamily="18" charset="0"/>
                <a:cs typeface="Times New Roman" pitchFamily="18" charset="0"/>
              </a:rPr>
              <a:t> ж</a:t>
            </a:r>
            <a:r>
              <a:rPr lang="en-US" dirty="0">
                <a:latin typeface="Times New Roman" pitchFamily="18" charset="0"/>
                <a:cs typeface="Times New Roman" pitchFamily="18" charset="0"/>
              </a:rPr>
              <a:t>ə</a:t>
            </a:r>
            <a:r>
              <a:rPr lang="ru-RU" dirty="0">
                <a:latin typeface="Times New Roman" pitchFamily="18" charset="0"/>
                <a:cs typeface="Times New Roman" pitchFamily="18" charset="0"/>
              </a:rPr>
              <a:t>не </a:t>
            </a:r>
            <a:r>
              <a:rPr lang="ru-RU" dirty="0" err="1">
                <a:latin typeface="Times New Roman" pitchFamily="18" charset="0"/>
                <a:cs typeface="Times New Roman" pitchFamily="18" charset="0"/>
              </a:rPr>
              <a:t>жалпы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географиялық</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карталарды</a:t>
            </a:r>
            <a:r>
              <a:rPr lang="ru-RU" dirty="0">
                <a:latin typeface="Times New Roman" pitchFamily="18" charset="0"/>
                <a:cs typeface="Times New Roman" pitchFamily="18" charset="0"/>
              </a:rPr>
              <a:t> </a:t>
            </a:r>
            <a:r>
              <a:rPr lang="ru-RU" dirty="0" err="1" smtClean="0">
                <a:latin typeface="Times New Roman" pitchFamily="18" charset="0"/>
                <a:cs typeface="Times New Roman" pitchFamily="18" charset="0"/>
              </a:rPr>
              <a:t>құру</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кезінде</a:t>
            </a:r>
            <a:r>
              <a:rPr lang="ru-RU" dirty="0" smtClean="0">
                <a:latin typeface="Times New Roman" pitchFamily="18" charset="0"/>
                <a:cs typeface="Times New Roman" pitchFamily="18" charset="0"/>
              </a:rPr>
              <a:t> </a:t>
            </a:r>
            <a:r>
              <a:rPr lang="ru-RU" dirty="0" err="1">
                <a:latin typeface="Times New Roman" pitchFamily="18" charset="0"/>
                <a:cs typeface="Times New Roman" pitchFamily="18" charset="0"/>
              </a:rPr>
              <a:t>мазмұнының</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негізгі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элементтері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болып</a:t>
            </a:r>
            <a:r>
              <a:rPr lang="ru-RU" dirty="0">
                <a:latin typeface="Times New Roman" pitchFamily="18" charset="0"/>
                <a:cs typeface="Times New Roman" pitchFamily="18" charset="0"/>
              </a:rPr>
              <a:t> </a:t>
            </a:r>
            <a:r>
              <a:rPr lang="ru-RU" dirty="0" err="1" smtClean="0">
                <a:latin typeface="Times New Roman" pitchFamily="18" charset="0"/>
                <a:cs typeface="Times New Roman" pitchFamily="18" charset="0"/>
              </a:rPr>
              <a:t>табылатын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табиғи</a:t>
            </a:r>
            <a:r>
              <a:rPr lang="ru-RU" dirty="0" smtClean="0">
                <a:latin typeface="Times New Roman" pitchFamily="18" charset="0"/>
                <a:cs typeface="Times New Roman" pitchFamily="18" charset="0"/>
              </a:rPr>
              <a:t> </a:t>
            </a:r>
            <a:r>
              <a:rPr lang="ru-RU" dirty="0">
                <a:latin typeface="Times New Roman" pitchFamily="18" charset="0"/>
                <a:cs typeface="Times New Roman" pitchFamily="18" charset="0"/>
              </a:rPr>
              <a:t>ж</a:t>
            </a:r>
            <a:r>
              <a:rPr lang="en-US" dirty="0">
                <a:latin typeface="Times New Roman" pitchFamily="18" charset="0"/>
                <a:cs typeface="Times New Roman" pitchFamily="18" charset="0"/>
              </a:rPr>
              <a:t>ə</a:t>
            </a:r>
            <a:r>
              <a:rPr lang="ru-RU" dirty="0">
                <a:latin typeface="Times New Roman" pitchFamily="18" charset="0"/>
                <a:cs typeface="Times New Roman" pitchFamily="18" charset="0"/>
              </a:rPr>
              <a:t>не </a:t>
            </a:r>
            <a:r>
              <a:rPr lang="en-US" dirty="0">
                <a:latin typeface="Times New Roman" pitchFamily="18" charset="0"/>
                <a:cs typeface="Times New Roman" pitchFamily="18" charset="0"/>
              </a:rPr>
              <a:t>ə</a:t>
            </a:r>
            <a:r>
              <a:rPr lang="ru-RU" dirty="0" err="1">
                <a:latin typeface="Times New Roman" pitchFamily="18" charset="0"/>
                <a:cs typeface="Times New Roman" pitchFamily="18" charset="0"/>
              </a:rPr>
              <a:t>леуметтік-географиялық</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құбылыстар</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іріктеп</a:t>
            </a:r>
            <a:r>
              <a:rPr lang="ru-RU" dirty="0">
                <a:latin typeface="Times New Roman" pitchFamily="18" charset="0"/>
                <a:cs typeface="Times New Roman" pitchFamily="18" charset="0"/>
              </a:rPr>
              <a:t> </a:t>
            </a:r>
            <a:r>
              <a:rPr lang="ru-RU" dirty="0" err="1" smtClean="0">
                <a:latin typeface="Times New Roman" pitchFamily="18" charset="0"/>
                <a:cs typeface="Times New Roman" pitchFamily="18" charset="0"/>
              </a:rPr>
              <a:t>алынады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Мұндай</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жинақтау</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кезінде</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бір</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табиғи</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немесе</a:t>
            </a:r>
            <a:r>
              <a:rPr lang="ru-RU" dirty="0">
                <a:latin typeface="Times New Roman" pitchFamily="18" charset="0"/>
                <a:cs typeface="Times New Roman" pitchFamily="18" charset="0"/>
              </a:rPr>
              <a:t> </a:t>
            </a:r>
            <a:r>
              <a:rPr lang="en-US" dirty="0">
                <a:latin typeface="Times New Roman" pitchFamily="18" charset="0"/>
                <a:cs typeface="Times New Roman" pitchFamily="18" charset="0"/>
              </a:rPr>
              <a:t>ə</a:t>
            </a:r>
            <a:r>
              <a:rPr lang="ru-RU" dirty="0" err="1" smtClean="0">
                <a:latin typeface="Times New Roman" pitchFamily="18" charset="0"/>
                <a:cs typeface="Times New Roman" pitchFamily="18" charset="0"/>
              </a:rPr>
              <a:t>леуметтік-экономикалық</a:t>
            </a:r>
            <a:r>
              <a:rPr lang="ru-RU" dirty="0" smtClean="0">
                <a:latin typeface="Times New Roman" pitchFamily="18" charset="0"/>
                <a:cs typeface="Times New Roman" pitchFamily="18" charset="0"/>
              </a:rPr>
              <a:t> </a:t>
            </a:r>
            <a:r>
              <a:rPr lang="ru-RU" dirty="0" err="1">
                <a:latin typeface="Times New Roman" pitchFamily="18" charset="0"/>
                <a:cs typeface="Times New Roman" pitchFamily="18" charset="0"/>
              </a:rPr>
              <a:t>компоненттер</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кескінделеді</a:t>
            </a:r>
            <a:r>
              <a:rPr lang="ru-RU" dirty="0">
                <a:latin typeface="Times New Roman" pitchFamily="18" charset="0"/>
                <a:cs typeface="Times New Roman" pitchFamily="18" charset="0"/>
              </a:rPr>
              <a:t>.</a:t>
            </a:r>
          </a:p>
          <a:p>
            <a:pPr marL="36513" indent="498475" algn="just">
              <a:buNone/>
            </a:pPr>
            <a:r>
              <a:rPr lang="ru-RU" dirty="0">
                <a:latin typeface="Times New Roman" pitchFamily="18" charset="0"/>
                <a:cs typeface="Times New Roman" pitchFamily="18" charset="0"/>
              </a:rPr>
              <a:t>2. </a:t>
            </a:r>
            <a:r>
              <a:rPr lang="ru-RU" dirty="0" err="1">
                <a:latin typeface="Times New Roman" pitchFamily="18" charset="0"/>
                <a:cs typeface="Times New Roman" pitchFamily="18" charset="0"/>
              </a:rPr>
              <a:t>Картаның</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мазмұнын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ашатын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географиялық</a:t>
            </a:r>
            <a:r>
              <a:rPr lang="ru-RU" dirty="0">
                <a:latin typeface="Times New Roman" pitchFamily="18" charset="0"/>
                <a:cs typeface="Times New Roman" pitchFamily="18" charset="0"/>
              </a:rPr>
              <a:t> </a:t>
            </a:r>
            <a:r>
              <a:rPr lang="ru-RU" dirty="0" err="1" smtClean="0">
                <a:latin typeface="Times New Roman" pitchFamily="18" charset="0"/>
                <a:cs typeface="Times New Roman" pitchFamily="18" charset="0"/>
              </a:rPr>
              <a:t>нысандар</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Мысалы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көлдердің</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ішінен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ең</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қажетті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ірілері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таңдалып</a:t>
            </a:r>
            <a:r>
              <a:rPr lang="ru-RU" dirty="0">
                <a:latin typeface="Times New Roman" pitchFamily="18" charset="0"/>
                <a:cs typeface="Times New Roman" pitchFamily="18" charset="0"/>
              </a:rPr>
              <a:t> </a:t>
            </a:r>
            <a:r>
              <a:rPr lang="ru-RU" dirty="0" err="1" smtClean="0">
                <a:latin typeface="Times New Roman" pitchFamily="18" charset="0"/>
                <a:cs typeface="Times New Roman" pitchFamily="18" charset="0"/>
              </a:rPr>
              <a:t>алынады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Бір</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текті</a:t>
            </a:r>
            <a:r>
              <a:rPr lang="ru-RU" dirty="0">
                <a:latin typeface="Times New Roman" pitchFamily="18" charset="0"/>
                <a:cs typeface="Times New Roman" pitchFamily="18" charset="0"/>
              </a:rPr>
              <a:t> </a:t>
            </a:r>
            <a:r>
              <a:rPr lang="ru-RU" dirty="0" err="1" smtClean="0">
                <a:latin typeface="Times New Roman" pitchFamily="18" charset="0"/>
                <a:cs typeface="Times New Roman" pitchFamily="18" charset="0"/>
              </a:rPr>
              <a:t>нысандардың</a:t>
            </a:r>
            <a:r>
              <a:rPr lang="ru-RU" dirty="0" smtClean="0">
                <a:latin typeface="Times New Roman" pitchFamily="18" charset="0"/>
                <a:cs typeface="Times New Roman" pitchFamily="18" charset="0"/>
              </a:rPr>
              <a:t> </a:t>
            </a:r>
            <a:r>
              <a:rPr lang="ru-RU" dirty="0" err="1">
                <a:latin typeface="Times New Roman" pitchFamily="18" charset="0"/>
                <a:cs typeface="Times New Roman" pitchFamily="18" charset="0"/>
              </a:rPr>
              <a:t>ішіндегі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ең</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ірілері</a:t>
            </a:r>
            <a:r>
              <a:rPr lang="ru-RU" dirty="0">
                <a:latin typeface="Times New Roman" pitchFamily="18" charset="0"/>
                <a:cs typeface="Times New Roman" pitchFamily="18" charset="0"/>
              </a:rPr>
              <a:t> мен </a:t>
            </a:r>
            <a:r>
              <a:rPr lang="ru-RU" dirty="0" err="1" smtClean="0">
                <a:latin typeface="Times New Roman" pitchFamily="18" charset="0"/>
                <a:cs typeface="Times New Roman" pitchFamily="18" charset="0"/>
              </a:rPr>
              <a:t>маңыздылары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іріктелінеді</a:t>
            </a:r>
            <a:r>
              <a:rPr lang="ru-RU" dirty="0">
                <a:latin typeface="Times New Roman" pitchFamily="18" charset="0"/>
                <a:cs typeface="Times New Roman" pitchFamily="18" charset="0"/>
              </a:rPr>
              <a:t>. </a:t>
            </a:r>
            <a:r>
              <a:rPr lang="ru-RU" dirty="0" err="1" smtClean="0">
                <a:latin typeface="Times New Roman" pitchFamily="18" charset="0"/>
                <a:cs typeface="Times New Roman" pitchFamily="18" charset="0"/>
              </a:rPr>
              <a:t>Мысалы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Қалалардың</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ішінен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астаналар</a:t>
            </a:r>
            <a:r>
              <a:rPr lang="ru-RU" dirty="0">
                <a:latin typeface="Times New Roman" pitchFamily="18" charset="0"/>
                <a:cs typeface="Times New Roman" pitchFamily="18" charset="0"/>
              </a:rPr>
              <a:t>, </a:t>
            </a:r>
            <a:r>
              <a:rPr lang="ru-RU" dirty="0" err="1" smtClean="0">
                <a:latin typeface="Times New Roman" pitchFamily="18" charset="0"/>
                <a:cs typeface="Times New Roman" pitchFamily="18" charset="0"/>
              </a:rPr>
              <a:t>қатынас</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жолдарынан</a:t>
            </a:r>
            <a:r>
              <a:rPr lang="ru-RU" dirty="0" smtClean="0">
                <a:latin typeface="Times New Roman" pitchFamily="18" charset="0"/>
                <a:cs typeface="Times New Roman" pitchFamily="18" charset="0"/>
              </a:rPr>
              <a:t> </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магистральды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темір</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жəне</a:t>
            </a:r>
            <a:r>
              <a:rPr lang="ru-RU" dirty="0">
                <a:latin typeface="Times New Roman" pitchFamily="18" charset="0"/>
                <a:cs typeface="Times New Roman" pitchFamily="18" charset="0"/>
              </a:rPr>
              <a:t> автомобиль </a:t>
            </a:r>
            <a:r>
              <a:rPr lang="ru-RU" dirty="0" err="1" smtClean="0">
                <a:latin typeface="Times New Roman" pitchFamily="18" charset="0"/>
                <a:cs typeface="Times New Roman" pitchFamily="18" charset="0"/>
              </a:rPr>
              <a:t>жолдары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өзендерден</a:t>
            </a:r>
            <a:r>
              <a:rPr lang="ru-RU" dirty="0" smtClean="0">
                <a:latin typeface="Times New Roman" pitchFamily="18" charset="0"/>
                <a:cs typeface="Times New Roman" pitchFamily="18" charset="0"/>
              </a:rPr>
              <a:t>: </a:t>
            </a:r>
            <a:r>
              <a:rPr lang="ru-RU" dirty="0" err="1">
                <a:latin typeface="Times New Roman" pitchFamily="18" charset="0"/>
                <a:cs typeface="Times New Roman" pitchFamily="18" charset="0"/>
              </a:rPr>
              <a:t>кеме</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жүзе</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алатын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өзендер</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тағы</a:t>
            </a:r>
            <a:r>
              <a:rPr lang="ru-RU" dirty="0">
                <a:latin typeface="Times New Roman" pitchFamily="18" charset="0"/>
                <a:cs typeface="Times New Roman" pitchFamily="18" charset="0"/>
              </a:rPr>
              <a:t> да </a:t>
            </a:r>
            <a:r>
              <a:rPr lang="ru-RU" dirty="0" err="1">
                <a:latin typeface="Times New Roman" pitchFamily="18" charset="0"/>
                <a:cs typeface="Times New Roman" pitchFamily="18" charset="0"/>
              </a:rPr>
              <a:t>басқалар</a:t>
            </a:r>
            <a:r>
              <a:rPr lang="ru-RU" dirty="0">
                <a:latin typeface="Times New Roman" pitchFamily="18" charset="0"/>
                <a:cs typeface="Times New Roman" pitchFamily="18" charset="0"/>
              </a:rPr>
              <a:t> </a:t>
            </a:r>
            <a:r>
              <a:rPr lang="ru-RU" dirty="0" err="1" smtClean="0">
                <a:latin typeface="Times New Roman" pitchFamily="18" charset="0"/>
                <a:cs typeface="Times New Roman" pitchFamily="18" charset="0"/>
              </a:rPr>
              <a:t>таңдапалынады</a:t>
            </a:r>
            <a:r>
              <a:rPr lang="ru-RU" dirty="0">
                <a:latin typeface="Times New Roman" pitchFamily="18" charset="0"/>
                <a:cs typeface="Times New Roman" pitchFamily="18" charset="0"/>
              </a:rPr>
              <a:t>.</a:t>
            </a:r>
          </a:p>
        </p:txBody>
      </p:sp>
    </p:spTree>
    <p:extLst>
      <p:ext uri="{BB962C8B-B14F-4D97-AF65-F5344CB8AC3E}">
        <p14:creationId xmlns:p14="http://schemas.microsoft.com/office/powerpoint/2010/main" val="322562349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467600" cy="490066"/>
          </a:xfrm>
        </p:spPr>
        <p:txBody>
          <a:bodyPr>
            <a:normAutofit fontScale="90000"/>
          </a:bodyPr>
          <a:lstStyle/>
          <a:p>
            <a:pPr algn="ctr"/>
            <a:r>
              <a:rPr lang="ru-RU" dirty="0" err="1">
                <a:latin typeface="Times New Roman" pitchFamily="18" charset="0"/>
                <a:cs typeface="Times New Roman" pitchFamily="18" charset="0"/>
              </a:rPr>
              <a:t>Сапалық</a:t>
            </a:r>
            <a:r>
              <a:rPr lang="ru-RU" dirty="0">
                <a:latin typeface="Times New Roman" pitchFamily="18" charset="0"/>
                <a:cs typeface="Times New Roman" pitchFamily="18" charset="0"/>
              </a:rPr>
              <a:t> </a:t>
            </a:r>
            <a:r>
              <a:rPr lang="ru-RU" dirty="0" err="1" smtClean="0">
                <a:latin typeface="Times New Roman" pitchFamily="18" charset="0"/>
                <a:cs typeface="Times New Roman" pitchFamily="18" charset="0"/>
              </a:rPr>
              <a:t>жинақтау</a:t>
            </a:r>
            <a:endParaRPr lang="ru-RU" dirty="0">
              <a:latin typeface="Times New Roman" pitchFamily="18" charset="0"/>
              <a:cs typeface="Times New Roman" pitchFamily="18" charset="0"/>
            </a:endParaRPr>
          </a:p>
        </p:txBody>
      </p:sp>
      <p:sp>
        <p:nvSpPr>
          <p:cNvPr id="3" name="Объект 2"/>
          <p:cNvSpPr>
            <a:spLocks noGrp="1"/>
          </p:cNvSpPr>
          <p:nvPr>
            <p:ph idx="1"/>
          </p:nvPr>
        </p:nvSpPr>
        <p:spPr>
          <a:xfrm>
            <a:off x="457200" y="1307901"/>
            <a:ext cx="8291264" cy="4929411"/>
          </a:xfrm>
        </p:spPr>
        <p:txBody>
          <a:bodyPr>
            <a:normAutofit/>
          </a:bodyPr>
          <a:lstStyle/>
          <a:p>
            <a:pPr marL="36513" indent="498475" algn="just">
              <a:buNone/>
            </a:pPr>
            <a:r>
              <a:rPr lang="ru-RU" dirty="0" err="1">
                <a:latin typeface="Times New Roman" pitchFamily="18" charset="0"/>
                <a:cs typeface="Times New Roman" pitchFamily="18" charset="0"/>
              </a:rPr>
              <a:t>Бір</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текті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құбылыстар</a:t>
            </a:r>
            <a:r>
              <a:rPr lang="ru-RU" dirty="0">
                <a:latin typeface="Times New Roman" pitchFamily="18" charset="0"/>
                <a:cs typeface="Times New Roman" pitchFamily="18" charset="0"/>
              </a:rPr>
              <a:t> мен </a:t>
            </a:r>
            <a:r>
              <a:rPr lang="ru-RU" dirty="0" err="1" smtClean="0">
                <a:latin typeface="Times New Roman" pitchFamily="18" charset="0"/>
                <a:cs typeface="Times New Roman" pitchFamily="18" charset="0"/>
              </a:rPr>
              <a:t>нысандарды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оларды</a:t>
            </a:r>
            <a:r>
              <a:rPr lang="ru-RU" dirty="0" smtClean="0">
                <a:latin typeface="Times New Roman" pitchFamily="18" charset="0"/>
                <a:cs typeface="Times New Roman" pitchFamily="18" charset="0"/>
              </a:rPr>
              <a:t> </a:t>
            </a:r>
            <a:r>
              <a:rPr lang="ru-RU" dirty="0" err="1">
                <a:latin typeface="Times New Roman" pitchFamily="18" charset="0"/>
                <a:cs typeface="Times New Roman" pitchFamily="18" charset="0"/>
              </a:rPr>
              <a:t>айқындайтын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қасиеттің</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санын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азайтуды</a:t>
            </a:r>
            <a:r>
              <a:rPr lang="ru-RU" dirty="0">
                <a:latin typeface="Times New Roman" pitchFamily="18" charset="0"/>
                <a:cs typeface="Times New Roman" pitchFamily="18" charset="0"/>
              </a:rPr>
              <a:t> </a:t>
            </a:r>
            <a:r>
              <a:rPr lang="ru-RU" i="1" dirty="0" err="1">
                <a:latin typeface="Times New Roman" pitchFamily="18" charset="0"/>
                <a:cs typeface="Times New Roman" pitchFamily="18" charset="0"/>
              </a:rPr>
              <a:t>сапалық</a:t>
            </a:r>
            <a:r>
              <a:rPr lang="ru-RU" i="1" dirty="0">
                <a:latin typeface="Times New Roman" pitchFamily="18" charset="0"/>
                <a:cs typeface="Times New Roman" pitchFamily="18" charset="0"/>
              </a:rPr>
              <a:t> </a:t>
            </a:r>
            <a:r>
              <a:rPr lang="ru-RU" i="1" dirty="0" err="1" smtClean="0">
                <a:latin typeface="Times New Roman" pitchFamily="18" charset="0"/>
                <a:cs typeface="Times New Roman" pitchFamily="18" charset="0"/>
              </a:rPr>
              <a:t>жинақтау</a:t>
            </a:r>
            <a:r>
              <a:rPr lang="ru-RU" i="1" dirty="0" smtClean="0">
                <a:latin typeface="Times New Roman" pitchFamily="18" charset="0"/>
                <a:cs typeface="Times New Roman" pitchFamily="18" charset="0"/>
              </a:rPr>
              <a:t> </a:t>
            </a:r>
            <a:r>
              <a:rPr lang="ru-RU" dirty="0" err="1">
                <a:latin typeface="Times New Roman" pitchFamily="18" charset="0"/>
                <a:cs typeface="Times New Roman" pitchFamily="18" charset="0"/>
              </a:rPr>
              <a:t>дейміз</a:t>
            </a:r>
            <a:r>
              <a:rPr lang="ru-RU" dirty="0" smtClean="0">
                <a:latin typeface="Times New Roman" pitchFamily="18" charset="0"/>
                <a:cs typeface="Times New Roman" pitchFamily="18" charset="0"/>
              </a:rPr>
              <a:t>.</a:t>
            </a:r>
          </a:p>
          <a:p>
            <a:pPr marL="36513" indent="498475" algn="just">
              <a:buNone/>
            </a:pPr>
            <a:r>
              <a:rPr lang="kk-KZ" dirty="0">
                <a:latin typeface="Times New Roman" pitchFamily="18" charset="0"/>
                <a:cs typeface="Times New Roman" pitchFamily="18" charset="0"/>
              </a:rPr>
              <a:t>Сапалық сипаттамасын жалпылау сапалық белгілердің өзгеруі берілген объектілер категориясына: біріншіден, бірлік жіктелулерді жалпыға ауыстыру арқылы (әр түрлі орманды жалпы аудандар); екіншіден, төменгі бөліктерді алып тастау бойынша жіктелу (ауылдарда алу</a:t>
            </a:r>
            <a:r>
              <a:rPr lang="kk-KZ" dirty="0" smtClean="0">
                <a:latin typeface="Times New Roman" pitchFamily="18" charset="0"/>
                <a:cs typeface="Times New Roman" pitchFamily="18" charset="0"/>
              </a:rPr>
              <a:t>).</a:t>
            </a:r>
            <a:endParaRPr lang="ru-RU" dirty="0">
              <a:latin typeface="Times New Roman" pitchFamily="18" charset="0"/>
              <a:cs typeface="Times New Roman" pitchFamily="18" charset="0"/>
            </a:endParaRPr>
          </a:p>
          <a:p>
            <a:pPr marL="36576" indent="0">
              <a:buNone/>
            </a:pPr>
            <a:endParaRPr lang="ru-RU" dirty="0"/>
          </a:p>
        </p:txBody>
      </p:sp>
    </p:spTree>
    <p:extLst>
      <p:ext uri="{BB962C8B-B14F-4D97-AF65-F5344CB8AC3E}">
        <p14:creationId xmlns:p14="http://schemas.microsoft.com/office/powerpoint/2010/main" val="167717011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908720"/>
            <a:ext cx="8435280" cy="5217443"/>
          </a:xfrm>
        </p:spPr>
        <p:txBody>
          <a:bodyPr>
            <a:normAutofit/>
          </a:bodyPr>
          <a:lstStyle/>
          <a:p>
            <a:pPr marL="36513" indent="498475" algn="just">
              <a:buNone/>
            </a:pPr>
            <a:endParaRPr lang="kk-KZ" dirty="0" smtClean="0">
              <a:latin typeface="Times New Roman" pitchFamily="18" charset="0"/>
              <a:cs typeface="Times New Roman" pitchFamily="18" charset="0"/>
            </a:endParaRPr>
          </a:p>
          <a:p>
            <a:pPr marL="36513" indent="498475" algn="just">
              <a:buNone/>
            </a:pPr>
            <a:r>
              <a:rPr lang="kk-KZ" dirty="0" smtClean="0">
                <a:latin typeface="Times New Roman" pitchFamily="18" charset="0"/>
                <a:cs typeface="Times New Roman" pitchFamily="18" charset="0"/>
              </a:rPr>
              <a:t>Картографиялық </a:t>
            </a:r>
            <a:r>
              <a:rPr lang="kk-KZ" dirty="0">
                <a:latin typeface="Times New Roman" pitchFamily="18" charset="0"/>
                <a:cs typeface="Times New Roman" pitchFamily="18" charset="0"/>
              </a:rPr>
              <a:t>объектілерді таңдау – картаның мазмұнын керекті объектілермен ауыстыру және керексіздерді алып тастау (керектілерді ғана қалдыру). Картада нақты объектілерді орналастыру шарты («ценз») сандық және сапалық көрсеткіштермен анықталады (тек қана әкімшілік орталықтар, өзен ұзындығының кішіреюі және басқалар). </a:t>
            </a: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233982166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908720"/>
            <a:ext cx="8219256" cy="5217443"/>
          </a:xfrm>
        </p:spPr>
        <p:txBody>
          <a:bodyPr/>
          <a:lstStyle/>
          <a:p>
            <a:pPr marL="0" indent="534988" algn="just">
              <a:buNone/>
            </a:pPr>
            <a:endParaRPr lang="ru-RU" dirty="0" smtClean="0">
              <a:latin typeface="Times New Roman" pitchFamily="18" charset="0"/>
              <a:cs typeface="Times New Roman" pitchFamily="18" charset="0"/>
            </a:endParaRPr>
          </a:p>
          <a:p>
            <a:pPr marL="0" indent="534988" algn="just">
              <a:buNone/>
            </a:pPr>
            <a:endParaRPr lang="ru-RU" dirty="0">
              <a:latin typeface="Times New Roman" pitchFamily="18" charset="0"/>
              <a:cs typeface="Times New Roman" pitchFamily="18" charset="0"/>
            </a:endParaRPr>
          </a:p>
          <a:p>
            <a:pPr marL="0" indent="534988" algn="just">
              <a:buNone/>
            </a:pPr>
            <a:r>
              <a:rPr lang="ru-RU" dirty="0" err="1" smtClean="0">
                <a:latin typeface="Times New Roman" pitchFamily="18" charset="0"/>
                <a:cs typeface="Times New Roman" pitchFamily="18" charset="0"/>
              </a:rPr>
              <a:t>Картада</a:t>
            </a:r>
            <a:r>
              <a:rPr lang="ru-RU" dirty="0" smtClean="0">
                <a:latin typeface="Times New Roman" pitchFamily="18" charset="0"/>
                <a:cs typeface="Times New Roman" pitchFamily="18" charset="0"/>
              </a:rPr>
              <a:t> </a:t>
            </a:r>
            <a:r>
              <a:rPr lang="ru-RU" dirty="0" err="1">
                <a:latin typeface="Times New Roman" pitchFamily="18" charset="0"/>
                <a:cs typeface="Times New Roman" pitchFamily="18" charset="0"/>
              </a:rPr>
              <a:t>қамтылатын</a:t>
            </a:r>
            <a:r>
              <a:rPr lang="ru-RU" dirty="0">
                <a:latin typeface="Times New Roman" pitchFamily="18" charset="0"/>
                <a:cs typeface="Times New Roman" pitchFamily="18" charset="0"/>
              </a:rPr>
              <a:t> </a:t>
            </a:r>
            <a:r>
              <a:rPr lang="en-US" dirty="0">
                <a:latin typeface="Times New Roman" pitchFamily="18" charset="0"/>
                <a:cs typeface="Times New Roman" pitchFamily="18" charset="0"/>
              </a:rPr>
              <a:t>ə</a:t>
            </a:r>
            <a:r>
              <a:rPr lang="ru-RU" dirty="0" err="1">
                <a:latin typeface="Times New Roman" pitchFamily="18" charset="0"/>
                <a:cs typeface="Times New Roman" pitchFamily="18" charset="0"/>
              </a:rPr>
              <a:t>ртүрлі</a:t>
            </a:r>
            <a:r>
              <a:rPr lang="ru-RU" dirty="0">
                <a:latin typeface="Times New Roman" pitchFamily="18" charset="0"/>
                <a:cs typeface="Times New Roman" pitchFamily="18" charset="0"/>
              </a:rPr>
              <a:t> д</a:t>
            </a:r>
            <a:r>
              <a:rPr lang="en-US" dirty="0">
                <a:latin typeface="Times New Roman" pitchFamily="18" charset="0"/>
                <a:cs typeface="Times New Roman" pitchFamily="18" charset="0"/>
              </a:rPr>
              <a:t>ə</a:t>
            </a:r>
            <a:r>
              <a:rPr lang="ru-RU" dirty="0" err="1">
                <a:latin typeface="Times New Roman" pitchFamily="18" charset="0"/>
                <a:cs typeface="Times New Roman" pitchFamily="18" charset="0"/>
              </a:rPr>
              <a:t>режедегі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географиялық</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нысандар</a:t>
            </a:r>
            <a:r>
              <a:rPr lang="ru-RU" dirty="0">
                <a:latin typeface="Times New Roman" pitchFamily="18" charset="0"/>
                <a:cs typeface="Times New Roman" pitchFamily="18" charset="0"/>
              </a:rPr>
              <a:t> мен </a:t>
            </a:r>
            <a:r>
              <a:rPr lang="ru-RU" dirty="0" err="1">
                <a:latin typeface="Times New Roman" pitchFamily="18" charset="0"/>
                <a:cs typeface="Times New Roman" pitchFamily="18" charset="0"/>
              </a:rPr>
              <a:t>құбылыстарды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сандық</a:t>
            </a:r>
            <a:r>
              <a:rPr lang="ru-RU" dirty="0">
                <a:latin typeface="Times New Roman" pitchFamily="18" charset="0"/>
                <a:cs typeface="Times New Roman" pitchFamily="18" charset="0"/>
              </a:rPr>
              <a:t> ж</a:t>
            </a:r>
            <a:r>
              <a:rPr lang="en-US" dirty="0">
                <a:latin typeface="Times New Roman" pitchFamily="18" charset="0"/>
                <a:cs typeface="Times New Roman" pitchFamily="18" charset="0"/>
              </a:rPr>
              <a:t>ə</a:t>
            </a:r>
            <a:r>
              <a:rPr lang="ru-RU" dirty="0">
                <a:latin typeface="Times New Roman" pitchFamily="18" charset="0"/>
                <a:cs typeface="Times New Roman" pitchFamily="18" charset="0"/>
              </a:rPr>
              <a:t>не </a:t>
            </a:r>
            <a:r>
              <a:rPr lang="ru-RU" dirty="0" err="1">
                <a:latin typeface="Times New Roman" pitchFamily="18" charset="0"/>
                <a:cs typeface="Times New Roman" pitchFamily="18" charset="0"/>
              </a:rPr>
              <a:t>сапалық</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тұрғыдан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іріктеп</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алудың</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шегін</a:t>
            </a:r>
            <a:r>
              <a:rPr lang="ru-RU" dirty="0">
                <a:latin typeface="Times New Roman" pitchFamily="18" charset="0"/>
                <a:cs typeface="Times New Roman" pitchFamily="18" charset="0"/>
              </a:rPr>
              <a:t> </a:t>
            </a:r>
            <a:r>
              <a:rPr lang="ru-RU" i="1" dirty="0" smtClean="0">
                <a:latin typeface="Times New Roman" pitchFamily="18" charset="0"/>
                <a:cs typeface="Times New Roman" pitchFamily="18" charset="0"/>
              </a:rPr>
              <a:t>ценз </a:t>
            </a:r>
            <a:r>
              <a:rPr lang="ru-RU" dirty="0" err="1">
                <a:latin typeface="Times New Roman" pitchFamily="18" charset="0"/>
                <a:cs typeface="Times New Roman" pitchFamily="18" charset="0"/>
              </a:rPr>
              <a:t>дейміз</a:t>
            </a:r>
            <a:r>
              <a:rPr lang="ru-RU" dirty="0">
                <a:latin typeface="Times New Roman" pitchFamily="18" charset="0"/>
                <a:cs typeface="Times New Roman" pitchFamily="18" charset="0"/>
              </a:rPr>
              <a:t>. </a:t>
            </a:r>
          </a:p>
          <a:p>
            <a:pPr marL="0" indent="534988" algn="just">
              <a:buNone/>
            </a:pPr>
            <a:r>
              <a:rPr lang="ru-RU" dirty="0" err="1" smtClean="0">
                <a:latin typeface="Times New Roman" pitchFamily="18" charset="0"/>
                <a:cs typeface="Times New Roman" pitchFamily="18" charset="0"/>
              </a:rPr>
              <a:t>Қамтылатын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нысандар</a:t>
            </a:r>
            <a:r>
              <a:rPr lang="ru-RU" dirty="0" smtClean="0">
                <a:latin typeface="Times New Roman" pitchFamily="18" charset="0"/>
                <a:cs typeface="Times New Roman" pitchFamily="18" charset="0"/>
              </a:rPr>
              <a:t> мен </a:t>
            </a:r>
            <a:r>
              <a:rPr lang="ru-RU" dirty="0" err="1" smtClean="0">
                <a:latin typeface="Times New Roman" pitchFamily="18" charset="0"/>
                <a:cs typeface="Times New Roman" pitchFamily="18" charset="0"/>
              </a:rPr>
              <a:t>құбылыстардың</a:t>
            </a:r>
            <a:r>
              <a:rPr lang="ru-RU" dirty="0" smtClean="0">
                <a:latin typeface="Times New Roman" pitchFamily="18" charset="0"/>
                <a:cs typeface="Times New Roman" pitchFamily="18" charset="0"/>
              </a:rPr>
              <a:t> </a:t>
            </a:r>
            <a:r>
              <a:rPr lang="ru-RU" dirty="0" err="1">
                <a:latin typeface="Times New Roman" pitchFamily="18" charset="0"/>
                <a:cs typeface="Times New Roman" pitchFamily="18" charset="0"/>
              </a:rPr>
              <a:t>шегі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картаның</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масштабына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байланысты</a:t>
            </a:r>
            <a:r>
              <a:rPr lang="ru-RU" dirty="0">
                <a:latin typeface="Times New Roman" pitchFamily="18" charset="0"/>
                <a:cs typeface="Times New Roman" pitchFamily="18" charset="0"/>
              </a:rPr>
              <a:t>.</a:t>
            </a:r>
          </a:p>
          <a:p>
            <a:endParaRPr lang="ru-RU" dirty="0"/>
          </a:p>
        </p:txBody>
      </p:sp>
    </p:spTree>
    <p:extLst>
      <p:ext uri="{BB962C8B-B14F-4D97-AF65-F5344CB8AC3E}">
        <p14:creationId xmlns:p14="http://schemas.microsoft.com/office/powerpoint/2010/main" val="205517733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600201"/>
            <a:ext cx="7467600" cy="1252736"/>
          </a:xfrm>
        </p:spPr>
        <p:txBody>
          <a:bodyPr/>
          <a:lstStyle/>
          <a:p>
            <a:pPr marL="36576" indent="0" algn="ctr">
              <a:buNone/>
            </a:pPr>
            <a:r>
              <a:rPr lang="kk-KZ" b="1" i="1" dirty="0" smtClean="0"/>
              <a:t>Назарларыңызға рақмет!</a:t>
            </a:r>
            <a:endParaRPr lang="ru-RU" b="1" i="1" dirty="0"/>
          </a:p>
        </p:txBody>
      </p:sp>
    </p:spTree>
    <p:extLst>
      <p:ext uri="{BB962C8B-B14F-4D97-AF65-F5344CB8AC3E}">
        <p14:creationId xmlns:p14="http://schemas.microsoft.com/office/powerpoint/2010/main" val="166184025"/>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хническая">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Техническая">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хническая">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Technic</Template>
  <TotalTime>262</TotalTime>
  <Words>507</Words>
  <Application>Microsoft Office PowerPoint</Application>
  <PresentationFormat>Экран (4:3)</PresentationFormat>
  <Paragraphs>32</Paragraphs>
  <Slides>16</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16</vt:i4>
      </vt:variant>
    </vt:vector>
  </HeadingPairs>
  <TitlesOfParts>
    <vt:vector size="17" baseType="lpstr">
      <vt:lpstr>Техническая</vt:lpstr>
      <vt:lpstr>Дәріс 6 Картографиялық жинақтау (генерализация)</vt:lpstr>
      <vt:lpstr>Презентация PowerPoint</vt:lpstr>
      <vt:lpstr>Презентация PowerPoint</vt:lpstr>
      <vt:lpstr>Презентация PowerPoint</vt:lpstr>
      <vt:lpstr>Презентация PowerPoint</vt:lpstr>
      <vt:lpstr>Картаның арнауы</vt:lpstr>
      <vt:lpstr>Карта тақырыбы</vt:lpstr>
      <vt:lpstr>Масштаб</vt:lpstr>
      <vt:lpstr>Презентация PowerPoint</vt:lpstr>
      <vt:lpstr>Презентация PowerPoint</vt:lpstr>
      <vt:lpstr>Презентация PowerPoint</vt:lpstr>
      <vt:lpstr>Сандық жинақтау</vt:lpstr>
      <vt:lpstr>Сапалық жинақтау</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Картографиялық жинақтау (генеразизация)</dc:title>
  <dc:creator>Анара</dc:creator>
  <cp:lastModifiedBy>Анара</cp:lastModifiedBy>
  <cp:revision>17</cp:revision>
  <dcterms:created xsi:type="dcterms:W3CDTF">2021-03-01T07:23:11Z</dcterms:created>
  <dcterms:modified xsi:type="dcterms:W3CDTF">2022-03-07T06:48:50Z</dcterms:modified>
</cp:coreProperties>
</file>